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9A6DE-5512-4C0F-87C3-5486548453F4}" v="5" dt="2025-02-09T12:34:38.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6" d="100"/>
          <a:sy n="56" d="100"/>
        </p:scale>
        <p:origin x="10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roudfoot" userId="b9e08e36-8fa8-4890-8ba3-b8c2ee9ec894" providerId="ADAL" clId="{7F99A6DE-5512-4C0F-87C3-5486548453F4}"/>
    <pc:docChg chg="custSel modSld">
      <pc:chgData name="James Proudfoot" userId="b9e08e36-8fa8-4890-8ba3-b8c2ee9ec894" providerId="ADAL" clId="{7F99A6DE-5512-4C0F-87C3-5486548453F4}" dt="2025-02-09T12:35:21.378" v="167" actId="1076"/>
      <pc:docMkLst>
        <pc:docMk/>
      </pc:docMkLst>
      <pc:sldChg chg="addSp modSp mod">
        <pc:chgData name="James Proudfoot" userId="b9e08e36-8fa8-4890-8ba3-b8c2ee9ec894" providerId="ADAL" clId="{7F99A6DE-5512-4C0F-87C3-5486548453F4}" dt="2025-02-09T12:35:21.378" v="167" actId="1076"/>
        <pc:sldMkLst>
          <pc:docMk/>
          <pc:sldMk cId="171461908" sldId="260"/>
        </pc:sldMkLst>
        <pc:spChg chg="add mod">
          <ac:chgData name="James Proudfoot" userId="b9e08e36-8fa8-4890-8ba3-b8c2ee9ec894" providerId="ADAL" clId="{7F99A6DE-5512-4C0F-87C3-5486548453F4}" dt="2025-02-09T12:30:47.408" v="55" actId="1076"/>
          <ac:spMkLst>
            <pc:docMk/>
            <pc:sldMk cId="171461908" sldId="260"/>
            <ac:spMk id="3" creationId="{9066BE7E-A241-A31E-9ACF-BFAD3E0318FC}"/>
          </ac:spMkLst>
        </pc:spChg>
        <pc:spChg chg="add mod">
          <ac:chgData name="James Proudfoot" userId="b9e08e36-8fa8-4890-8ba3-b8c2ee9ec894" providerId="ADAL" clId="{7F99A6DE-5512-4C0F-87C3-5486548453F4}" dt="2025-02-09T12:30:47.408" v="55" actId="1076"/>
          <ac:spMkLst>
            <pc:docMk/>
            <pc:sldMk cId="171461908" sldId="260"/>
            <ac:spMk id="4" creationId="{D581BE57-A7E5-EDE2-0554-EE55B2E948F0}"/>
          </ac:spMkLst>
        </pc:spChg>
        <pc:spChg chg="add mod">
          <ac:chgData name="James Proudfoot" userId="b9e08e36-8fa8-4890-8ba3-b8c2ee9ec894" providerId="ADAL" clId="{7F99A6DE-5512-4C0F-87C3-5486548453F4}" dt="2025-02-09T12:35:21.378" v="167" actId="1076"/>
          <ac:spMkLst>
            <pc:docMk/>
            <pc:sldMk cId="171461908" sldId="260"/>
            <ac:spMk id="6" creationId="{9E40A273-A53C-37B3-48E8-07E67AD9B17A}"/>
          </ac:spMkLst>
        </pc:spChg>
      </pc:sldChg>
      <pc:sldChg chg="addSp modSp mod">
        <pc:chgData name="James Proudfoot" userId="b9e08e36-8fa8-4890-8ba3-b8c2ee9ec894" providerId="ADAL" clId="{7F99A6DE-5512-4C0F-87C3-5486548453F4}" dt="2025-02-09T12:29:59.845" v="53" actId="1076"/>
        <pc:sldMkLst>
          <pc:docMk/>
          <pc:sldMk cId="2507472362" sldId="261"/>
        </pc:sldMkLst>
        <pc:spChg chg="add mod">
          <ac:chgData name="James Proudfoot" userId="b9e08e36-8fa8-4890-8ba3-b8c2ee9ec894" providerId="ADAL" clId="{7F99A6DE-5512-4C0F-87C3-5486548453F4}" dt="2025-02-09T12:28:19.398" v="31" actId="122"/>
          <ac:spMkLst>
            <pc:docMk/>
            <pc:sldMk cId="2507472362" sldId="261"/>
            <ac:spMk id="3" creationId="{38013F15-D16A-836D-2340-7518E1D864D9}"/>
          </ac:spMkLst>
        </pc:spChg>
        <pc:spChg chg="add mod">
          <ac:chgData name="James Proudfoot" userId="b9e08e36-8fa8-4890-8ba3-b8c2ee9ec894" providerId="ADAL" clId="{7F99A6DE-5512-4C0F-87C3-5486548453F4}" dt="2025-02-09T12:29:59.845" v="53" actId="1076"/>
          <ac:spMkLst>
            <pc:docMk/>
            <pc:sldMk cId="2507472362" sldId="261"/>
            <ac:spMk id="5" creationId="{A81A9BA3-CEB3-2DD2-1C92-11920F5FBB82}"/>
          </ac:spMkLst>
        </pc:spChg>
        <pc:picChg chg="mod">
          <ac:chgData name="James Proudfoot" userId="b9e08e36-8fa8-4890-8ba3-b8c2ee9ec894" providerId="ADAL" clId="{7F99A6DE-5512-4C0F-87C3-5486548453F4}" dt="2025-02-09T12:29:08.905" v="52" actId="1076"/>
          <ac:picMkLst>
            <pc:docMk/>
            <pc:sldMk cId="2507472362" sldId="261"/>
            <ac:picMk id="4" creationId="{ABCFECEE-4C0D-292B-0C8D-9966111148D0}"/>
          </ac:picMkLst>
        </pc:picChg>
      </pc:sldChg>
    </pc:docChg>
  </pc:docChgLst>
  <pc:docChgLst>
    <pc:chgData name="James Proudfoot" userId="b9e08e36-8fa8-4890-8ba3-b8c2ee9ec894" providerId="ADAL" clId="{F91A5177-9E6A-4E8E-AFCB-7B5F355FC481}"/>
    <pc:docChg chg="undo custSel modSld">
      <pc:chgData name="James Proudfoot" userId="b9e08e36-8fa8-4890-8ba3-b8c2ee9ec894" providerId="ADAL" clId="{F91A5177-9E6A-4E8E-AFCB-7B5F355FC481}" dt="2023-12-18T09:36:33.640" v="118" actId="1076"/>
      <pc:docMkLst>
        <pc:docMk/>
      </pc:docMkLst>
      <pc:sldChg chg="addSp delSp modSp mod">
        <pc:chgData name="James Proudfoot" userId="b9e08e36-8fa8-4890-8ba3-b8c2ee9ec894" providerId="ADAL" clId="{F91A5177-9E6A-4E8E-AFCB-7B5F355FC481}" dt="2023-12-18T09:36:33.640" v="118" actId="1076"/>
        <pc:sldMkLst>
          <pc:docMk/>
          <pc:sldMk cId="2723221642" sldId="263"/>
        </pc:sldMkLst>
      </pc:sldChg>
      <pc:sldChg chg="modSp mod">
        <pc:chgData name="James Proudfoot" userId="b9e08e36-8fa8-4890-8ba3-b8c2ee9ec894" providerId="ADAL" clId="{F91A5177-9E6A-4E8E-AFCB-7B5F355FC481}" dt="2023-12-18T09:27:11.443" v="69" actId="20577"/>
        <pc:sldMkLst>
          <pc:docMk/>
          <pc:sldMk cId="1249729315" sldId="26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0F21-197F-CB7F-935E-E52DB30156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1FBE2-F65D-FBBA-6E56-55B380B8E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85B82D-2F24-C2D6-2221-3AA2FC4B6BDC}"/>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DE3746F5-3F63-35B5-6ACE-8BB89E704B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1DD122-E293-1BB6-CE1B-82E1A2D365F5}"/>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3967286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19AD-11BA-8107-8A2B-D9442D65744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8F3350-EC07-02C0-0FDD-7DCC17055A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B1C9D7-DA8F-F1AE-5906-F3496F4023DE}"/>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0E885096-7C8C-9897-48AE-8900944291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6A8841-797C-3379-60B5-102D0DD30EA7}"/>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116351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4C997-A502-4903-7E86-77AA0DDC93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573D2C-D627-4D00-78C8-2A5DDB521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F5738A-4A89-8F15-FD3A-052CE5BACC35}"/>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9BC17BFE-6E14-8A1A-B949-FA5C9A2375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997A9-720A-4765-FCE6-76A87261C0EE}"/>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182516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FEE3-3D91-BA90-0A32-C6C6AA04C9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2B9F31A-8F66-CCB2-3232-A1BCC52BBD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77CB9B-FBE4-2B54-E75E-A951FE90CF56}"/>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D13EF18C-047B-6046-A43B-1059F3BBC3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D10A74-A9A0-F58D-7567-BCA7C9BC6D53}"/>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198040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2387-3AA2-2EF5-B1C0-79B5A2EC07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2E94CD-012D-AAE1-E454-2A842B21C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653137-A403-A085-EFF7-4542854E1466}"/>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C65B238C-C5E5-4C39-9858-6D600BCF0F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20F302-89D1-7704-DD4C-3A5C9558C5A0}"/>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297226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5950-FF1F-B4BE-5720-D01F22771D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BD8E92-8353-494A-8230-7AA3407D6F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00F7C7-4F20-64FB-B3CD-BBA10BAA62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85144D-F97C-FC48-3ACD-2AF6184EDBE4}"/>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6" name="Footer Placeholder 5">
            <a:extLst>
              <a:ext uri="{FF2B5EF4-FFF2-40B4-BE49-F238E27FC236}">
                <a16:creationId xmlns:a16="http://schemas.microsoft.com/office/drawing/2014/main" id="{2126B453-22CE-6DF0-0D7A-FEE9D24BEA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27088D-8350-346C-7CB8-07432107574D}"/>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159292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34A5-56FD-30F7-1C1D-1F7FE4A3928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0F97C3-322B-C5F5-BDDF-1B98BA21EE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C7F40-F391-836D-EDD3-2A1FAFF67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AABD3CD-BF20-AD6A-2F09-9EE4C3ECBE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C8A48D-3598-78B0-03B7-BD0AEF615B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213A83-F87D-9C70-E40D-34E746FA8D95}"/>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8" name="Footer Placeholder 7">
            <a:extLst>
              <a:ext uri="{FF2B5EF4-FFF2-40B4-BE49-F238E27FC236}">
                <a16:creationId xmlns:a16="http://schemas.microsoft.com/office/drawing/2014/main" id="{3B30B91A-C222-0BBB-603E-F44173EBF95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A874FA0-3B47-56F0-5A56-97A05D8AACF6}"/>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735575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9E66-4530-F588-F2CA-D7C7C25EC8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1B7ECF-7668-14E6-9E22-301D3E93F300}"/>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4" name="Footer Placeholder 3">
            <a:extLst>
              <a:ext uri="{FF2B5EF4-FFF2-40B4-BE49-F238E27FC236}">
                <a16:creationId xmlns:a16="http://schemas.microsoft.com/office/drawing/2014/main" id="{87FB1233-8971-F0C0-145C-9B1B035D781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A5C5C6-EE6B-04E9-D95D-23601280418B}"/>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372716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A9FB6-656E-BD74-651B-0E1CE5ED20A9}"/>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3" name="Footer Placeholder 2">
            <a:extLst>
              <a:ext uri="{FF2B5EF4-FFF2-40B4-BE49-F238E27FC236}">
                <a16:creationId xmlns:a16="http://schemas.microsoft.com/office/drawing/2014/main" id="{FFCFE59B-2E48-13D0-3860-81604CBCA9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AA8C05-D66E-4207-E190-300D9212B599}"/>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800758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BA8-21D9-37F4-C2C2-7377A3E2A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0CE076E-816E-0B48-F0A8-5188E58944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F91FBD-BF68-9CD2-35B9-7D916A396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23E08-2C79-2C7B-439A-83F575564F0C}"/>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6" name="Footer Placeholder 5">
            <a:extLst>
              <a:ext uri="{FF2B5EF4-FFF2-40B4-BE49-F238E27FC236}">
                <a16:creationId xmlns:a16="http://schemas.microsoft.com/office/drawing/2014/main" id="{0456870E-FDB2-2AA7-DDA8-15D92F5475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5D733A-0127-C854-4C50-ACBB1F6DD155}"/>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16491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0C09-BA24-2ECA-58E9-70440C4CB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1E016BD-6C90-7A61-BC1B-63DAC1EAB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E9CD17F-220A-A044-C9BB-0392BD60A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45371-24A6-9F01-DB8F-127662C48DEB}"/>
              </a:ext>
            </a:extLst>
          </p:cNvPr>
          <p:cNvSpPr>
            <a:spLocks noGrp="1"/>
          </p:cNvSpPr>
          <p:nvPr>
            <p:ph type="dt" sz="half" idx="10"/>
          </p:nvPr>
        </p:nvSpPr>
        <p:spPr/>
        <p:txBody>
          <a:bodyPr/>
          <a:lstStyle/>
          <a:p>
            <a:fld id="{C0700D1C-8561-4BFC-AA33-80034F87DF9F}" type="datetimeFigureOut">
              <a:rPr lang="en-GB" smtClean="0"/>
              <a:t>09/02/2025</a:t>
            </a:fld>
            <a:endParaRPr lang="en-GB"/>
          </a:p>
        </p:txBody>
      </p:sp>
      <p:sp>
        <p:nvSpPr>
          <p:cNvPr id="6" name="Footer Placeholder 5">
            <a:extLst>
              <a:ext uri="{FF2B5EF4-FFF2-40B4-BE49-F238E27FC236}">
                <a16:creationId xmlns:a16="http://schemas.microsoft.com/office/drawing/2014/main" id="{231916EC-4FDB-AE74-DF5B-1846270E8C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F7E410-F113-FE47-392B-3C579A83319C}"/>
              </a:ext>
            </a:extLst>
          </p:cNvPr>
          <p:cNvSpPr>
            <a:spLocks noGrp="1"/>
          </p:cNvSpPr>
          <p:nvPr>
            <p:ph type="sldNum" sz="quarter" idx="12"/>
          </p:nvPr>
        </p:nvSpPr>
        <p:spPr/>
        <p:txBody>
          <a:bodyPr/>
          <a:lstStyle/>
          <a:p>
            <a:fld id="{CCFF6568-1028-47AE-8986-E44ED1A4C511}" type="slidenum">
              <a:rPr lang="en-GB" smtClean="0"/>
              <a:t>‹#›</a:t>
            </a:fld>
            <a:endParaRPr lang="en-GB"/>
          </a:p>
        </p:txBody>
      </p:sp>
    </p:spTree>
    <p:extLst>
      <p:ext uri="{BB962C8B-B14F-4D97-AF65-F5344CB8AC3E}">
        <p14:creationId xmlns:p14="http://schemas.microsoft.com/office/powerpoint/2010/main" val="2169917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06ED6F-90CA-CFA5-708F-D9D3F0E1C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3B4A753-D199-1F20-F27F-BBC9FCEFD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FE29C6-7A6B-595C-B506-38DB107A9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00D1C-8561-4BFC-AA33-80034F87DF9F}" type="datetimeFigureOut">
              <a:rPr lang="en-GB" smtClean="0"/>
              <a:t>09/02/2025</a:t>
            </a:fld>
            <a:endParaRPr lang="en-GB"/>
          </a:p>
        </p:txBody>
      </p:sp>
      <p:sp>
        <p:nvSpPr>
          <p:cNvPr id="5" name="Footer Placeholder 4">
            <a:extLst>
              <a:ext uri="{FF2B5EF4-FFF2-40B4-BE49-F238E27FC236}">
                <a16:creationId xmlns:a16="http://schemas.microsoft.com/office/drawing/2014/main" id="{1B3A83C5-B9DD-683B-8170-F4CEEBB65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C3078B8-C11C-2F45-CCF6-5F07C808E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FF6568-1028-47AE-8986-E44ED1A4C511}" type="slidenum">
              <a:rPr lang="en-GB" smtClean="0"/>
              <a:t>‹#›</a:t>
            </a:fld>
            <a:endParaRPr lang="en-GB"/>
          </a:p>
        </p:txBody>
      </p:sp>
    </p:spTree>
    <p:extLst>
      <p:ext uri="{BB962C8B-B14F-4D97-AF65-F5344CB8AC3E}">
        <p14:creationId xmlns:p14="http://schemas.microsoft.com/office/powerpoint/2010/main" val="1770775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9AA6-2A32-ECAB-73A0-6D6927FADF79}"/>
              </a:ext>
            </a:extLst>
          </p:cNvPr>
          <p:cNvSpPr>
            <a:spLocks noGrp="1"/>
          </p:cNvSpPr>
          <p:nvPr>
            <p:ph type="ctrTitle"/>
          </p:nvPr>
        </p:nvSpPr>
        <p:spPr>
          <a:xfrm>
            <a:off x="1422783" y="863239"/>
            <a:ext cx="9144000" cy="2279877"/>
          </a:xfrm>
        </p:spPr>
        <p:txBody>
          <a:bodyPr>
            <a:normAutofit fontScale="90000"/>
          </a:bodyPr>
          <a:lstStyle/>
          <a:p>
            <a:r>
              <a:rPr lang="en-GB" dirty="0">
                <a:latin typeface="Arial" panose="020B0604020202020204" pitchFamily="34" charset="0"/>
                <a:cs typeface="Arial" panose="020B0604020202020204" pitchFamily="34" charset="0"/>
              </a:rPr>
              <a:t>Performance comparisons for Gaussian16 geometry optimisation with Hessians</a:t>
            </a:r>
          </a:p>
        </p:txBody>
      </p:sp>
      <p:pic>
        <p:nvPicPr>
          <p:cNvPr id="4" name="Picture 3">
            <a:extLst>
              <a:ext uri="{FF2B5EF4-FFF2-40B4-BE49-F238E27FC236}">
                <a16:creationId xmlns:a16="http://schemas.microsoft.com/office/drawing/2014/main" id="{355600C6-8AEE-3654-E8B1-0E9F3CFF7731}"/>
              </a:ext>
            </a:extLst>
          </p:cNvPr>
          <p:cNvPicPr>
            <a:picLocks noChangeAspect="1"/>
          </p:cNvPicPr>
          <p:nvPr/>
        </p:nvPicPr>
        <p:blipFill>
          <a:blip r:embed="rId2"/>
          <a:stretch>
            <a:fillRect/>
          </a:stretch>
        </p:blipFill>
        <p:spPr>
          <a:xfrm>
            <a:off x="3538473" y="3808589"/>
            <a:ext cx="2456310" cy="1542172"/>
          </a:xfrm>
          <a:prstGeom prst="rect">
            <a:avLst/>
          </a:prstGeom>
        </p:spPr>
      </p:pic>
      <p:pic>
        <p:nvPicPr>
          <p:cNvPr id="5" name="Picture 4">
            <a:extLst>
              <a:ext uri="{FF2B5EF4-FFF2-40B4-BE49-F238E27FC236}">
                <a16:creationId xmlns:a16="http://schemas.microsoft.com/office/drawing/2014/main" id="{BDA72FE7-0193-8A49-527F-C372AC2B33EB}"/>
              </a:ext>
            </a:extLst>
          </p:cNvPr>
          <p:cNvPicPr>
            <a:picLocks noChangeAspect="1"/>
          </p:cNvPicPr>
          <p:nvPr/>
        </p:nvPicPr>
        <p:blipFill>
          <a:blip r:embed="rId3"/>
          <a:stretch>
            <a:fillRect/>
          </a:stretch>
        </p:blipFill>
        <p:spPr>
          <a:xfrm>
            <a:off x="5994783" y="3527210"/>
            <a:ext cx="2804278" cy="1917519"/>
          </a:xfrm>
          <a:prstGeom prst="rect">
            <a:avLst/>
          </a:prstGeom>
        </p:spPr>
      </p:pic>
      <p:sp>
        <p:nvSpPr>
          <p:cNvPr id="6" name="TextBox 5">
            <a:extLst>
              <a:ext uri="{FF2B5EF4-FFF2-40B4-BE49-F238E27FC236}">
                <a16:creationId xmlns:a16="http://schemas.microsoft.com/office/drawing/2014/main" id="{26AA19CC-B05C-5A17-CE78-4D6E85B8CDE1}"/>
              </a:ext>
            </a:extLst>
          </p:cNvPr>
          <p:cNvSpPr txBox="1"/>
          <p:nvPr/>
        </p:nvSpPr>
        <p:spPr>
          <a:xfrm>
            <a:off x="5486400" y="6016234"/>
            <a:ext cx="1603169"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11 Dec 2023</a:t>
            </a:r>
          </a:p>
        </p:txBody>
      </p:sp>
    </p:spTree>
    <p:extLst>
      <p:ext uri="{BB962C8B-B14F-4D97-AF65-F5344CB8AC3E}">
        <p14:creationId xmlns:p14="http://schemas.microsoft.com/office/powerpoint/2010/main" val="273470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DF4D-040A-2DE4-9357-434D1EA310EE}"/>
              </a:ext>
            </a:extLst>
          </p:cNvPr>
          <p:cNvSpPr>
            <a:spLocks noGrp="1"/>
          </p:cNvSpPr>
          <p:nvPr>
            <p:ph type="title"/>
          </p:nvPr>
        </p:nvSpPr>
        <p:spPr>
          <a:xfrm>
            <a:off x="0" y="-13269"/>
            <a:ext cx="10515600" cy="813688"/>
          </a:xfrm>
        </p:spPr>
        <p:txBody>
          <a:bodyPr/>
          <a:lstStyle/>
          <a:p>
            <a:r>
              <a:rPr lang="en-GB" dirty="0">
                <a:latin typeface="Arial" panose="020B0604020202020204" pitchFamily="34" charset="0"/>
                <a:cs typeface="Arial" panose="020B0604020202020204" pitchFamily="34" charset="0"/>
              </a:rPr>
              <a:t>Data: Catalyst-20 (OPLS3e)</a:t>
            </a:r>
          </a:p>
        </p:txBody>
      </p:sp>
      <p:pic>
        <p:nvPicPr>
          <p:cNvPr id="5" name="Picture 4" descr="A group of chemical formulas&#10;&#10;Description automatically generated">
            <a:extLst>
              <a:ext uri="{FF2B5EF4-FFF2-40B4-BE49-F238E27FC236}">
                <a16:creationId xmlns:a16="http://schemas.microsoft.com/office/drawing/2014/main" id="{CA97FE2D-823F-BEC3-1DF7-82118F11A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114" y="991761"/>
            <a:ext cx="4582886" cy="5732155"/>
          </a:xfrm>
          <a:prstGeom prst="rect">
            <a:avLst/>
          </a:prstGeom>
        </p:spPr>
      </p:pic>
      <p:pic>
        <p:nvPicPr>
          <p:cNvPr id="7" name="Picture 6" descr="A group of chemical formulas&#10;&#10;Description automatically generated">
            <a:extLst>
              <a:ext uri="{FF2B5EF4-FFF2-40B4-BE49-F238E27FC236}">
                <a16:creationId xmlns:a16="http://schemas.microsoft.com/office/drawing/2014/main" id="{5E237FFB-015D-B7A8-A0EA-7B1131DC6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452" y="1158882"/>
            <a:ext cx="4687143" cy="3994950"/>
          </a:xfrm>
          <a:prstGeom prst="rect">
            <a:avLst/>
          </a:prstGeom>
        </p:spPr>
      </p:pic>
      <p:sp>
        <p:nvSpPr>
          <p:cNvPr id="8" name="TextBox 7">
            <a:extLst>
              <a:ext uri="{FF2B5EF4-FFF2-40B4-BE49-F238E27FC236}">
                <a16:creationId xmlns:a16="http://schemas.microsoft.com/office/drawing/2014/main" id="{4FF8382E-1D0F-F432-3894-CC81951DE5CA}"/>
              </a:ext>
            </a:extLst>
          </p:cNvPr>
          <p:cNvSpPr txBox="1"/>
          <p:nvPr/>
        </p:nvSpPr>
        <p:spPr>
          <a:xfrm>
            <a:off x="7370872" y="5699118"/>
            <a:ext cx="3767723" cy="707886"/>
          </a:xfrm>
          <a:prstGeom prst="rect">
            <a:avLst/>
          </a:prstGeom>
          <a:noFill/>
          <a:ln>
            <a:noFill/>
          </a:ln>
        </p:spPr>
        <p:txBody>
          <a:bodyPr wrap="square" rtlCol="0">
            <a:spAutoFit/>
          </a:bodyPr>
          <a:lstStyle/>
          <a:p>
            <a:r>
              <a:rPr lang="en-GB" sz="1000" dirty="0">
                <a:latin typeface="Arial" panose="020B0604020202020204" pitchFamily="34" charset="0"/>
                <a:cs typeface="Arial" panose="020B0604020202020204" pitchFamily="34" charset="0"/>
              </a:rPr>
              <a:t>Lewis-Atwell, T., Townsend, P.A. and Grayson, M.N., 2022. Comparing the Performances of Force Fields in Conformational Searching of Hydrogen-Bond-Donating Catalysts. </a:t>
            </a:r>
            <a:r>
              <a:rPr lang="en-GB" sz="1000" i="1" dirty="0">
                <a:latin typeface="Arial" panose="020B0604020202020204" pitchFamily="34" charset="0"/>
                <a:cs typeface="Arial" panose="020B0604020202020204" pitchFamily="34" charset="0"/>
              </a:rPr>
              <a:t>The Journal of Organic Chemistry</a:t>
            </a:r>
            <a:r>
              <a:rPr lang="en-GB" sz="1000" dirty="0">
                <a:latin typeface="Arial" panose="020B0604020202020204" pitchFamily="34" charset="0"/>
                <a:cs typeface="Arial" panose="020B0604020202020204" pitchFamily="34" charset="0"/>
              </a:rPr>
              <a:t>, </a:t>
            </a:r>
            <a:r>
              <a:rPr lang="en-GB" sz="1000" i="1" dirty="0">
                <a:latin typeface="Arial" panose="020B0604020202020204" pitchFamily="34" charset="0"/>
                <a:cs typeface="Arial" panose="020B0604020202020204" pitchFamily="34" charset="0"/>
              </a:rPr>
              <a:t>87</a:t>
            </a:r>
            <a:r>
              <a:rPr lang="en-GB" sz="1000" dirty="0">
                <a:latin typeface="Arial" panose="020B0604020202020204" pitchFamily="34" charset="0"/>
                <a:cs typeface="Arial" panose="020B0604020202020204" pitchFamily="34" charset="0"/>
              </a:rPr>
              <a:t>(9), pp.5703-5712.</a:t>
            </a:r>
          </a:p>
        </p:txBody>
      </p:sp>
    </p:spTree>
    <p:extLst>
      <p:ext uri="{BB962C8B-B14F-4D97-AF65-F5344CB8AC3E}">
        <p14:creationId xmlns:p14="http://schemas.microsoft.com/office/powerpoint/2010/main" val="50721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DF4D-040A-2DE4-9357-434D1EA310EE}"/>
              </a:ext>
            </a:extLst>
          </p:cNvPr>
          <p:cNvSpPr>
            <a:spLocks noGrp="1"/>
          </p:cNvSpPr>
          <p:nvPr>
            <p:ph type="title"/>
          </p:nvPr>
        </p:nvSpPr>
        <p:spPr>
          <a:xfrm>
            <a:off x="-1" y="-13269"/>
            <a:ext cx="11484429" cy="813688"/>
          </a:xfrm>
        </p:spPr>
        <p:txBody>
          <a:bodyPr>
            <a:normAutofit fontScale="90000"/>
          </a:bodyPr>
          <a:lstStyle/>
          <a:p>
            <a:r>
              <a:rPr lang="en-GB" dirty="0">
                <a:latin typeface="Arial" panose="020B0604020202020204" pitchFamily="34" charset="0"/>
                <a:cs typeface="Arial" panose="020B0604020202020204" pitchFamily="34" charset="0"/>
              </a:rPr>
              <a:t>Data: Dienes-9, Dienophiles-5, Intra-8 (OPLS3e)</a:t>
            </a:r>
          </a:p>
        </p:txBody>
      </p:sp>
      <p:pic>
        <p:nvPicPr>
          <p:cNvPr id="4" name="Picture 3" descr="A group of black and white pictures of chemical formulas&#10;&#10;Description automatically generated">
            <a:extLst>
              <a:ext uri="{FF2B5EF4-FFF2-40B4-BE49-F238E27FC236}">
                <a16:creationId xmlns:a16="http://schemas.microsoft.com/office/drawing/2014/main" id="{1BA3BAB4-F427-D825-06B7-65916126170F}"/>
              </a:ext>
            </a:extLst>
          </p:cNvPr>
          <p:cNvPicPr>
            <a:picLocks noChangeAspect="1"/>
          </p:cNvPicPr>
          <p:nvPr/>
        </p:nvPicPr>
        <p:blipFill rotWithShape="1">
          <a:blip r:embed="rId2">
            <a:extLst>
              <a:ext uri="{28A0092B-C50C-407E-A947-70E740481C1C}">
                <a14:useLocalDpi xmlns:a14="http://schemas.microsoft.com/office/drawing/2010/main" val="0"/>
              </a:ext>
            </a:extLst>
          </a:blip>
          <a:srcRect l="7867" r="10754"/>
          <a:stretch/>
        </p:blipFill>
        <p:spPr>
          <a:xfrm>
            <a:off x="217716" y="1390062"/>
            <a:ext cx="8284028" cy="5188217"/>
          </a:xfrm>
          <a:prstGeom prst="rect">
            <a:avLst/>
          </a:prstGeom>
        </p:spPr>
      </p:pic>
      <p:sp>
        <p:nvSpPr>
          <p:cNvPr id="6" name="TextBox 5">
            <a:extLst>
              <a:ext uri="{FF2B5EF4-FFF2-40B4-BE49-F238E27FC236}">
                <a16:creationId xmlns:a16="http://schemas.microsoft.com/office/drawing/2014/main" id="{605CCD92-EEA5-E393-7877-CE9353ED4F9D}"/>
              </a:ext>
            </a:extLst>
          </p:cNvPr>
          <p:cNvSpPr txBox="1"/>
          <p:nvPr/>
        </p:nvSpPr>
        <p:spPr>
          <a:xfrm>
            <a:off x="8686801" y="1518430"/>
            <a:ext cx="3125972" cy="3416320"/>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Dienes-9:</a:t>
            </a:r>
          </a:p>
          <a:p>
            <a:r>
              <a:rPr lang="en-GB" dirty="0">
                <a:latin typeface="Arial" panose="020B0604020202020204" pitchFamily="34" charset="0"/>
                <a:cs typeface="Arial" panose="020B0604020202020204" pitchFamily="34" charset="0"/>
              </a:rPr>
              <a:t>2x-2 (R3/R4=Me)</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Dienophiles-5:</a:t>
            </a:r>
          </a:p>
          <a:p>
            <a:r>
              <a:rPr lang="en-GB" dirty="0">
                <a:latin typeface="Arial" panose="020B0604020202020204" pitchFamily="34" charset="0"/>
                <a:cs typeface="Arial" panose="020B0604020202020204" pitchFamily="34" charset="0"/>
              </a:rPr>
              <a:t>1x-2 (R1=Me)</a:t>
            </a:r>
          </a:p>
          <a:p>
            <a:r>
              <a:rPr lang="en-GB" dirty="0">
                <a:latin typeface="Arial" panose="020B0604020202020204" pitchFamily="34" charset="0"/>
                <a:cs typeface="Arial" panose="020B0604020202020204" pitchFamily="34" charset="0"/>
              </a:rPr>
              <a:t>1d</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Intra-8:</a:t>
            </a:r>
          </a:p>
          <a:p>
            <a:r>
              <a:rPr lang="en-GB" dirty="0">
                <a:latin typeface="Arial" panose="020B0604020202020204" pitchFamily="34" charset="0"/>
                <a:cs typeface="Arial" panose="020B0604020202020204" pitchFamily="34" charset="0"/>
              </a:rPr>
              <a:t>3x-1 (R1=R3=H)</a:t>
            </a:r>
          </a:p>
          <a:p>
            <a:endParaRPr lang="en-GB"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89A2909-54C0-7934-3475-DADBBD35D4B7}"/>
              </a:ext>
            </a:extLst>
          </p:cNvPr>
          <p:cNvSpPr txBox="1"/>
          <p:nvPr/>
        </p:nvSpPr>
        <p:spPr>
          <a:xfrm>
            <a:off x="8686801" y="5377950"/>
            <a:ext cx="2797627" cy="120032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Espley, S.G., Farrar, E.H., Buttar, D., </a:t>
            </a:r>
            <a:r>
              <a:rPr lang="en-GB" sz="1200" dirty="0" err="1">
                <a:latin typeface="Arial" panose="020B0604020202020204" pitchFamily="34" charset="0"/>
                <a:cs typeface="Arial" panose="020B0604020202020204" pitchFamily="34" charset="0"/>
              </a:rPr>
              <a:t>Tomasi</a:t>
            </a:r>
            <a:r>
              <a:rPr lang="en-GB" sz="1200" dirty="0">
                <a:latin typeface="Arial" panose="020B0604020202020204" pitchFamily="34" charset="0"/>
                <a:cs typeface="Arial" panose="020B0604020202020204" pitchFamily="34" charset="0"/>
              </a:rPr>
              <a:t>, S. and Grayson, M.N., 2023. Machine learning reaction barriers in low data regimes: a horizontal and diagonal transfer learning approach. </a:t>
            </a:r>
            <a:r>
              <a:rPr lang="en-GB" sz="1200" i="1" dirty="0">
                <a:latin typeface="Arial" panose="020B0604020202020204" pitchFamily="34" charset="0"/>
                <a:cs typeface="Arial" panose="020B0604020202020204" pitchFamily="34" charset="0"/>
              </a:rPr>
              <a:t>Digital Discovery</a:t>
            </a:r>
            <a:r>
              <a:rPr lang="en-GB"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4626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DF4D-040A-2DE4-9357-434D1EA310EE}"/>
              </a:ext>
            </a:extLst>
          </p:cNvPr>
          <p:cNvSpPr>
            <a:spLocks noGrp="1"/>
          </p:cNvSpPr>
          <p:nvPr>
            <p:ph type="title"/>
          </p:nvPr>
        </p:nvSpPr>
        <p:spPr>
          <a:xfrm>
            <a:off x="-1" y="-13269"/>
            <a:ext cx="11484429" cy="813688"/>
          </a:xfrm>
        </p:spPr>
        <p:txBody>
          <a:bodyPr>
            <a:normAutofit/>
          </a:bodyPr>
          <a:lstStyle/>
          <a:p>
            <a:r>
              <a:rPr lang="en-GB" dirty="0">
                <a:latin typeface="Arial" panose="020B0604020202020204" pitchFamily="34" charset="0"/>
                <a:cs typeface="Arial" panose="020B0604020202020204" pitchFamily="34" charset="0"/>
              </a:rPr>
              <a:t>Level of theory: M062x/6-31G(d)</a:t>
            </a:r>
          </a:p>
        </p:txBody>
      </p:sp>
      <p:sp>
        <p:nvSpPr>
          <p:cNvPr id="3" name="TextBox 2">
            <a:extLst>
              <a:ext uri="{FF2B5EF4-FFF2-40B4-BE49-F238E27FC236}">
                <a16:creationId xmlns:a16="http://schemas.microsoft.com/office/drawing/2014/main" id="{471E6A6C-CEDD-F552-93FB-3D0130184261}"/>
              </a:ext>
            </a:extLst>
          </p:cNvPr>
          <p:cNvSpPr txBox="1"/>
          <p:nvPr/>
        </p:nvSpPr>
        <p:spPr>
          <a:xfrm>
            <a:off x="281303" y="1460967"/>
            <a:ext cx="3767723" cy="707886"/>
          </a:xfrm>
          <a:prstGeom prst="rect">
            <a:avLst/>
          </a:prstGeom>
          <a:noFill/>
          <a:ln>
            <a:noFill/>
          </a:ln>
        </p:spPr>
        <p:txBody>
          <a:bodyPr wrap="square" rtlCol="0">
            <a:spAutoFit/>
          </a:bodyPr>
          <a:lstStyle/>
          <a:p>
            <a:r>
              <a:rPr lang="en-GB" sz="1000" dirty="0">
                <a:latin typeface="Arial" panose="020B0604020202020204" pitchFamily="34" charset="0"/>
                <a:cs typeface="Arial" panose="020B0604020202020204" pitchFamily="34" charset="0"/>
              </a:rPr>
              <a:t>Lewis-Atwell, T., Townsend, P.A. and Grayson, M.N., 2022. Comparing the Performances of Force Fields in Conformational Searching of Hydrogen-Bond-Donating Catalysts. </a:t>
            </a:r>
            <a:r>
              <a:rPr lang="en-GB" sz="1000" i="1" dirty="0">
                <a:latin typeface="Arial" panose="020B0604020202020204" pitchFamily="34" charset="0"/>
                <a:cs typeface="Arial" panose="020B0604020202020204" pitchFamily="34" charset="0"/>
              </a:rPr>
              <a:t>The Journal of Organic Chemistry</a:t>
            </a:r>
            <a:r>
              <a:rPr lang="en-GB" sz="1000" dirty="0">
                <a:latin typeface="Arial" panose="020B0604020202020204" pitchFamily="34" charset="0"/>
                <a:cs typeface="Arial" panose="020B0604020202020204" pitchFamily="34" charset="0"/>
              </a:rPr>
              <a:t>, </a:t>
            </a:r>
            <a:r>
              <a:rPr lang="en-GB" sz="1000" i="1" dirty="0">
                <a:latin typeface="Arial" panose="020B0604020202020204" pitchFamily="34" charset="0"/>
                <a:cs typeface="Arial" panose="020B0604020202020204" pitchFamily="34" charset="0"/>
              </a:rPr>
              <a:t>87</a:t>
            </a:r>
            <a:r>
              <a:rPr lang="en-GB" sz="1000" dirty="0">
                <a:latin typeface="Arial" panose="020B0604020202020204" pitchFamily="34" charset="0"/>
                <a:cs typeface="Arial" panose="020B0604020202020204" pitchFamily="34" charset="0"/>
              </a:rPr>
              <a:t>(9), pp.5703-5712.</a:t>
            </a:r>
          </a:p>
        </p:txBody>
      </p:sp>
      <p:sp>
        <p:nvSpPr>
          <p:cNvPr id="5" name="TextBox 4">
            <a:extLst>
              <a:ext uri="{FF2B5EF4-FFF2-40B4-BE49-F238E27FC236}">
                <a16:creationId xmlns:a16="http://schemas.microsoft.com/office/drawing/2014/main" id="{61E6D148-ED8D-51CB-37B2-952CA083B20A}"/>
              </a:ext>
            </a:extLst>
          </p:cNvPr>
          <p:cNvSpPr txBox="1"/>
          <p:nvPr/>
        </p:nvSpPr>
        <p:spPr>
          <a:xfrm>
            <a:off x="281303" y="946027"/>
            <a:ext cx="10129652"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The same level of theory as used in JOC paper.</a:t>
            </a:r>
          </a:p>
        </p:txBody>
      </p:sp>
      <p:pic>
        <p:nvPicPr>
          <p:cNvPr id="10" name="Picture 9">
            <a:extLst>
              <a:ext uri="{FF2B5EF4-FFF2-40B4-BE49-F238E27FC236}">
                <a16:creationId xmlns:a16="http://schemas.microsoft.com/office/drawing/2014/main" id="{4C637155-CC96-4456-5F43-EAC64E538301}"/>
              </a:ext>
            </a:extLst>
          </p:cNvPr>
          <p:cNvPicPr>
            <a:picLocks noChangeAspect="1"/>
          </p:cNvPicPr>
          <p:nvPr/>
        </p:nvPicPr>
        <p:blipFill rotWithShape="1">
          <a:blip r:embed="rId2"/>
          <a:srcRect b="1805"/>
          <a:stretch/>
        </p:blipFill>
        <p:spPr>
          <a:xfrm>
            <a:off x="309664" y="2759824"/>
            <a:ext cx="3620612" cy="3340908"/>
          </a:xfrm>
          <a:prstGeom prst="rect">
            <a:avLst/>
          </a:prstGeom>
        </p:spPr>
      </p:pic>
      <p:pic>
        <p:nvPicPr>
          <p:cNvPr id="15" name="Picture 14">
            <a:extLst>
              <a:ext uri="{FF2B5EF4-FFF2-40B4-BE49-F238E27FC236}">
                <a16:creationId xmlns:a16="http://schemas.microsoft.com/office/drawing/2014/main" id="{2DE1D3D7-1099-C125-BEEC-BEE373101F38}"/>
              </a:ext>
            </a:extLst>
          </p:cNvPr>
          <p:cNvPicPr>
            <a:picLocks noChangeAspect="1"/>
          </p:cNvPicPr>
          <p:nvPr/>
        </p:nvPicPr>
        <p:blipFill rotWithShape="1">
          <a:blip r:embed="rId3"/>
          <a:srcRect b="2542"/>
          <a:stretch/>
        </p:blipFill>
        <p:spPr>
          <a:xfrm>
            <a:off x="3622204" y="2751069"/>
            <a:ext cx="4093255" cy="3266538"/>
          </a:xfrm>
          <a:prstGeom prst="rect">
            <a:avLst/>
          </a:prstGeom>
        </p:spPr>
      </p:pic>
      <p:sp>
        <p:nvSpPr>
          <p:cNvPr id="18" name="TextBox 17">
            <a:extLst>
              <a:ext uri="{FF2B5EF4-FFF2-40B4-BE49-F238E27FC236}">
                <a16:creationId xmlns:a16="http://schemas.microsoft.com/office/drawing/2014/main" id="{9FC914A2-6B02-9312-43A6-9221504B61F1}"/>
              </a:ext>
            </a:extLst>
          </p:cNvPr>
          <p:cNvSpPr txBox="1"/>
          <p:nvPr/>
        </p:nvSpPr>
        <p:spPr>
          <a:xfrm>
            <a:off x="5207583" y="6398167"/>
            <a:ext cx="3305045" cy="369332"/>
          </a:xfrm>
          <a:prstGeom prst="rect">
            <a:avLst/>
          </a:prstGeom>
          <a:noFill/>
        </p:spPr>
        <p:txBody>
          <a:bodyPr wrap="square" rtlCol="0">
            <a:spAutoFit/>
          </a:bodyPr>
          <a:lstStyle/>
          <a:p>
            <a:r>
              <a:rPr lang="en-GB" dirty="0" err="1">
                <a:latin typeface="Arial" panose="020B0604020202020204" pitchFamily="34" charset="0"/>
                <a:cs typeface="Arial" panose="020B0604020202020204" pitchFamily="34" charset="0"/>
              </a:rPr>
              <a:t>opt_freq</a:t>
            </a:r>
            <a:endParaRPr lang="en-GB"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54A100-43C1-E0DA-EC0C-2BC50551A6EE}"/>
              </a:ext>
            </a:extLst>
          </p:cNvPr>
          <p:cNvSpPr txBox="1"/>
          <p:nvPr/>
        </p:nvSpPr>
        <p:spPr>
          <a:xfrm>
            <a:off x="1516210" y="6411359"/>
            <a:ext cx="3305045" cy="369332"/>
          </a:xfrm>
          <a:prstGeom prst="rect">
            <a:avLst/>
          </a:prstGeom>
          <a:noFill/>
        </p:spPr>
        <p:txBody>
          <a:bodyPr wrap="square" rtlCol="0">
            <a:spAutoFit/>
          </a:bodyPr>
          <a:lstStyle/>
          <a:p>
            <a:r>
              <a:rPr lang="en-GB" dirty="0" err="1">
                <a:latin typeface="Arial" panose="020B0604020202020204" pitchFamily="34" charset="0"/>
                <a:cs typeface="Arial" panose="020B0604020202020204" pitchFamily="34" charset="0"/>
              </a:rPr>
              <a:t>freq</a:t>
            </a:r>
            <a:endParaRPr lang="en-GB"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D9F3EB8-4514-79B9-7873-0DD19B35B02F}"/>
              </a:ext>
            </a:extLst>
          </p:cNvPr>
          <p:cNvSpPr txBox="1"/>
          <p:nvPr/>
        </p:nvSpPr>
        <p:spPr>
          <a:xfrm>
            <a:off x="9344028" y="6411359"/>
            <a:ext cx="3305045" cy="369332"/>
          </a:xfrm>
          <a:prstGeom prst="rect">
            <a:avLst/>
          </a:prstGeom>
          <a:noFill/>
        </p:spPr>
        <p:txBody>
          <a:bodyPr wrap="square" rtlCol="0">
            <a:spAutoFit/>
          </a:bodyPr>
          <a:lstStyle/>
          <a:p>
            <a:r>
              <a:rPr lang="en-GB" dirty="0" err="1">
                <a:latin typeface="Arial" panose="020B0604020202020204" pitchFamily="34" charset="0"/>
                <a:cs typeface="Arial" panose="020B0604020202020204" pitchFamily="34" charset="0"/>
              </a:rPr>
              <a:t>opt_hess</a:t>
            </a:r>
            <a:endParaRPr lang="en-GB"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112784ED-8003-89C1-5FE8-EC0933352169}"/>
              </a:ext>
            </a:extLst>
          </p:cNvPr>
          <p:cNvPicPr>
            <a:picLocks noChangeAspect="1"/>
          </p:cNvPicPr>
          <p:nvPr/>
        </p:nvPicPr>
        <p:blipFill rotWithShape="1">
          <a:blip r:embed="rId4"/>
          <a:srcRect b="1751"/>
          <a:stretch/>
        </p:blipFill>
        <p:spPr>
          <a:xfrm>
            <a:off x="7740193" y="2761932"/>
            <a:ext cx="4250916" cy="3282391"/>
          </a:xfrm>
          <a:prstGeom prst="rect">
            <a:avLst/>
          </a:prstGeom>
        </p:spPr>
      </p:pic>
    </p:spTree>
    <p:extLst>
      <p:ext uri="{BB962C8B-B14F-4D97-AF65-F5344CB8AC3E}">
        <p14:creationId xmlns:p14="http://schemas.microsoft.com/office/powerpoint/2010/main" val="27095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red lines&#10;&#10;Description automatically generated">
            <a:extLst>
              <a:ext uri="{FF2B5EF4-FFF2-40B4-BE49-F238E27FC236}">
                <a16:creationId xmlns:a16="http://schemas.microsoft.com/office/drawing/2014/main" id="{9F712FB1-6F5D-8936-0784-99C629329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266" y="3856986"/>
            <a:ext cx="3800903" cy="2850677"/>
          </a:xfrm>
          <a:prstGeom prst="rect">
            <a:avLst/>
          </a:prstGeom>
        </p:spPr>
      </p:pic>
      <p:sp>
        <p:nvSpPr>
          <p:cNvPr id="2" name="Title 1">
            <a:extLst>
              <a:ext uri="{FF2B5EF4-FFF2-40B4-BE49-F238E27FC236}">
                <a16:creationId xmlns:a16="http://schemas.microsoft.com/office/drawing/2014/main" id="{8F066678-AE40-764F-A958-86E2F999E90C}"/>
              </a:ext>
            </a:extLst>
          </p:cNvPr>
          <p:cNvSpPr>
            <a:spLocks noGrp="1"/>
          </p:cNvSpPr>
          <p:nvPr>
            <p:ph type="title"/>
          </p:nvPr>
        </p:nvSpPr>
        <p:spPr>
          <a:xfrm>
            <a:off x="838200" y="356260"/>
            <a:ext cx="10515600" cy="1037545"/>
          </a:xfrm>
        </p:spPr>
        <p:txBody>
          <a:bodyPr/>
          <a:lstStyle/>
          <a:p>
            <a:r>
              <a:rPr lang="en-GB" dirty="0">
                <a:latin typeface="Arial" panose="020B0604020202020204" pitchFamily="34" charset="0"/>
                <a:cs typeface="Arial" panose="020B0604020202020204" pitchFamily="34" charset="0"/>
              </a:rPr>
              <a:t>Dienes-9: results</a:t>
            </a:r>
          </a:p>
        </p:txBody>
      </p:sp>
      <p:pic>
        <p:nvPicPr>
          <p:cNvPr id="7" name="Picture 6" descr="A graph with numbers and a bar chart&#10;&#10;Description automatically generated with medium confidence">
            <a:extLst>
              <a:ext uri="{FF2B5EF4-FFF2-40B4-BE49-F238E27FC236}">
                <a16:creationId xmlns:a16="http://schemas.microsoft.com/office/drawing/2014/main" id="{8A84CE2F-EF81-7A33-3582-D6B3F4D72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265" y="1241620"/>
            <a:ext cx="3800903" cy="2850677"/>
          </a:xfrm>
          <a:prstGeom prst="rect">
            <a:avLst/>
          </a:prstGeom>
        </p:spPr>
      </p:pic>
      <p:pic>
        <p:nvPicPr>
          <p:cNvPr id="9" name="Picture 8" descr="A graph with a bar&#10;&#10;Description automatically generated">
            <a:extLst>
              <a:ext uri="{FF2B5EF4-FFF2-40B4-BE49-F238E27FC236}">
                <a16:creationId xmlns:a16="http://schemas.microsoft.com/office/drawing/2014/main" id="{0714FCCA-3750-025E-AB56-EF4C7628F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363" y="3856986"/>
            <a:ext cx="3800903" cy="2850677"/>
          </a:xfrm>
          <a:prstGeom prst="rect">
            <a:avLst/>
          </a:prstGeom>
        </p:spPr>
      </p:pic>
      <p:pic>
        <p:nvPicPr>
          <p:cNvPr id="5" name="Picture 4" descr="A graph with green and blue bars&#10;&#10;Description automatically generated">
            <a:extLst>
              <a:ext uri="{FF2B5EF4-FFF2-40B4-BE49-F238E27FC236}">
                <a16:creationId xmlns:a16="http://schemas.microsoft.com/office/drawing/2014/main" id="{64BAB4D6-D66B-097F-F593-FE28F60CC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364" y="1241621"/>
            <a:ext cx="3800902" cy="2850677"/>
          </a:xfrm>
          <a:prstGeom prst="rect">
            <a:avLst/>
          </a:prstGeom>
        </p:spPr>
      </p:pic>
      <p:sp>
        <p:nvSpPr>
          <p:cNvPr id="12" name="TextBox 11">
            <a:extLst>
              <a:ext uri="{FF2B5EF4-FFF2-40B4-BE49-F238E27FC236}">
                <a16:creationId xmlns:a16="http://schemas.microsoft.com/office/drawing/2014/main" id="{B34AB0C0-23EE-6871-7287-934BB825165E}"/>
              </a:ext>
            </a:extLst>
          </p:cNvPr>
          <p:cNvSpPr txBox="1"/>
          <p:nvPr/>
        </p:nvSpPr>
        <p:spPr>
          <a:xfrm>
            <a:off x="2018805" y="4227616"/>
            <a:ext cx="403761" cy="369332"/>
          </a:xfrm>
          <a:prstGeom prst="rect">
            <a:avLst/>
          </a:prstGeom>
          <a:noFill/>
        </p:spPr>
        <p:txBody>
          <a:bodyPr wrap="square" rtlCol="0">
            <a:spAutoFit/>
          </a:bodyPr>
          <a:lstStyle/>
          <a:p>
            <a:r>
              <a:rPr lang="en-GB" dirty="0">
                <a:solidFill>
                  <a:srgbClr val="FF0000"/>
                </a:solidFill>
              </a:rPr>
              <a:t>*</a:t>
            </a:r>
          </a:p>
        </p:txBody>
      </p:sp>
      <p:sp>
        <p:nvSpPr>
          <p:cNvPr id="13" name="TextBox 12">
            <a:extLst>
              <a:ext uri="{FF2B5EF4-FFF2-40B4-BE49-F238E27FC236}">
                <a16:creationId xmlns:a16="http://schemas.microsoft.com/office/drawing/2014/main" id="{9E3EDD2C-5339-73A5-CABE-1AC52A28F286}"/>
              </a:ext>
            </a:extLst>
          </p:cNvPr>
          <p:cNvSpPr txBox="1"/>
          <p:nvPr/>
        </p:nvSpPr>
        <p:spPr>
          <a:xfrm>
            <a:off x="7728857" y="4227616"/>
            <a:ext cx="403761" cy="369332"/>
          </a:xfrm>
          <a:prstGeom prst="rect">
            <a:avLst/>
          </a:prstGeom>
          <a:noFill/>
        </p:spPr>
        <p:txBody>
          <a:bodyPr wrap="square" rtlCol="0">
            <a:spAutoFit/>
          </a:bodyPr>
          <a:lstStyle/>
          <a:p>
            <a:r>
              <a:rPr lang="en-GB" dirty="0">
                <a:solidFill>
                  <a:srgbClr val="FF0000"/>
                </a:solidFill>
              </a:rPr>
              <a:t>*</a:t>
            </a:r>
          </a:p>
        </p:txBody>
      </p:sp>
      <p:sp>
        <p:nvSpPr>
          <p:cNvPr id="14" name="TextBox 13">
            <a:extLst>
              <a:ext uri="{FF2B5EF4-FFF2-40B4-BE49-F238E27FC236}">
                <a16:creationId xmlns:a16="http://schemas.microsoft.com/office/drawing/2014/main" id="{7521EC53-C34E-73EA-B504-7A779C72A64B}"/>
              </a:ext>
            </a:extLst>
          </p:cNvPr>
          <p:cNvSpPr txBox="1"/>
          <p:nvPr/>
        </p:nvSpPr>
        <p:spPr>
          <a:xfrm>
            <a:off x="8919168" y="1717905"/>
            <a:ext cx="29925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2a-opt	                    2a-opt=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D6DED05-7070-826C-BAE4-11BE073BFB2D}"/>
              </a:ext>
            </a:extLst>
          </p:cNvPr>
          <p:cNvSpPr txBox="1"/>
          <p:nvPr/>
        </p:nvSpPr>
        <p:spPr>
          <a:xfrm>
            <a:off x="8919168" y="4229511"/>
            <a:ext cx="29925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2g-opt	                    2g-opt=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493460A1-8D2A-EC11-EDB6-E38A3B357E8B}"/>
              </a:ext>
            </a:extLst>
          </p:cNvPr>
          <p:cNvPicPr>
            <a:picLocks noChangeAspect="1"/>
          </p:cNvPicPr>
          <p:nvPr/>
        </p:nvPicPr>
        <p:blipFill>
          <a:blip r:embed="rId6"/>
          <a:stretch>
            <a:fillRect/>
          </a:stretch>
        </p:blipFill>
        <p:spPr>
          <a:xfrm>
            <a:off x="8919168" y="2195092"/>
            <a:ext cx="1245129" cy="1627465"/>
          </a:xfrm>
          <a:prstGeom prst="rect">
            <a:avLst/>
          </a:prstGeom>
        </p:spPr>
      </p:pic>
      <p:pic>
        <p:nvPicPr>
          <p:cNvPr id="19" name="Picture 18">
            <a:extLst>
              <a:ext uri="{FF2B5EF4-FFF2-40B4-BE49-F238E27FC236}">
                <a16:creationId xmlns:a16="http://schemas.microsoft.com/office/drawing/2014/main" id="{3ABD7F7C-02B1-E84B-4D19-DECF639BD746}"/>
              </a:ext>
            </a:extLst>
          </p:cNvPr>
          <p:cNvPicPr>
            <a:picLocks noChangeAspect="1"/>
          </p:cNvPicPr>
          <p:nvPr/>
        </p:nvPicPr>
        <p:blipFill>
          <a:blip r:embed="rId7"/>
          <a:stretch>
            <a:fillRect/>
          </a:stretch>
        </p:blipFill>
        <p:spPr>
          <a:xfrm>
            <a:off x="10580914" y="2159974"/>
            <a:ext cx="1546302" cy="1771283"/>
          </a:xfrm>
          <a:prstGeom prst="rect">
            <a:avLst/>
          </a:prstGeom>
        </p:spPr>
      </p:pic>
      <p:pic>
        <p:nvPicPr>
          <p:cNvPr id="21" name="Picture 20">
            <a:extLst>
              <a:ext uri="{FF2B5EF4-FFF2-40B4-BE49-F238E27FC236}">
                <a16:creationId xmlns:a16="http://schemas.microsoft.com/office/drawing/2014/main" id="{7D2CFA4D-C1E6-7384-54E9-857D6BB6B389}"/>
              </a:ext>
            </a:extLst>
          </p:cNvPr>
          <p:cNvPicPr>
            <a:picLocks noChangeAspect="1"/>
          </p:cNvPicPr>
          <p:nvPr/>
        </p:nvPicPr>
        <p:blipFill>
          <a:blip r:embed="rId8"/>
          <a:stretch>
            <a:fillRect/>
          </a:stretch>
        </p:blipFill>
        <p:spPr>
          <a:xfrm>
            <a:off x="8705377" y="4648338"/>
            <a:ext cx="1672709" cy="1050195"/>
          </a:xfrm>
          <a:prstGeom prst="rect">
            <a:avLst/>
          </a:prstGeom>
        </p:spPr>
      </p:pic>
      <p:pic>
        <p:nvPicPr>
          <p:cNvPr id="23" name="Picture 22">
            <a:extLst>
              <a:ext uri="{FF2B5EF4-FFF2-40B4-BE49-F238E27FC236}">
                <a16:creationId xmlns:a16="http://schemas.microsoft.com/office/drawing/2014/main" id="{23053ADA-2500-5C18-CADC-6DF304105775}"/>
              </a:ext>
            </a:extLst>
          </p:cNvPr>
          <p:cNvPicPr>
            <a:picLocks noChangeAspect="1"/>
          </p:cNvPicPr>
          <p:nvPr/>
        </p:nvPicPr>
        <p:blipFill>
          <a:blip r:embed="rId9"/>
          <a:stretch>
            <a:fillRect/>
          </a:stretch>
        </p:blipFill>
        <p:spPr>
          <a:xfrm>
            <a:off x="10282330" y="4506510"/>
            <a:ext cx="1909670" cy="1305801"/>
          </a:xfrm>
          <a:prstGeom prst="rect">
            <a:avLst/>
          </a:prstGeom>
        </p:spPr>
      </p:pic>
      <p:sp>
        <p:nvSpPr>
          <p:cNvPr id="3" name="TextBox 2">
            <a:extLst>
              <a:ext uri="{FF2B5EF4-FFF2-40B4-BE49-F238E27FC236}">
                <a16:creationId xmlns:a16="http://schemas.microsoft.com/office/drawing/2014/main" id="{9066BE7E-A241-A31E-9ACF-BFAD3E0318FC}"/>
              </a:ext>
            </a:extLst>
          </p:cNvPr>
          <p:cNvSpPr txBox="1"/>
          <p:nvPr/>
        </p:nvSpPr>
        <p:spPr>
          <a:xfrm>
            <a:off x="8609230" y="5722021"/>
            <a:ext cx="1216950" cy="646331"/>
          </a:xfrm>
          <a:prstGeom prst="rect">
            <a:avLst/>
          </a:prstGeom>
          <a:noFill/>
        </p:spPr>
        <p:txBody>
          <a:bodyPr wrap="square" rtlCol="0">
            <a:spAutoFit/>
          </a:bodyPr>
          <a:lstStyle/>
          <a:p>
            <a:pPr algn="ctr"/>
            <a:r>
              <a:rPr lang="en-GB"/>
              <a:t>anti-Houk (wrong)</a:t>
            </a:r>
          </a:p>
        </p:txBody>
      </p:sp>
      <p:sp>
        <p:nvSpPr>
          <p:cNvPr id="4" name="TextBox 3">
            <a:extLst>
              <a:ext uri="{FF2B5EF4-FFF2-40B4-BE49-F238E27FC236}">
                <a16:creationId xmlns:a16="http://schemas.microsoft.com/office/drawing/2014/main" id="{D581BE57-A7E5-EDE2-0554-EE55B2E948F0}"/>
              </a:ext>
            </a:extLst>
          </p:cNvPr>
          <p:cNvSpPr txBox="1"/>
          <p:nvPr/>
        </p:nvSpPr>
        <p:spPr>
          <a:xfrm>
            <a:off x="10694800" y="5722021"/>
            <a:ext cx="1216950" cy="646331"/>
          </a:xfrm>
          <a:prstGeom prst="rect">
            <a:avLst/>
          </a:prstGeom>
          <a:noFill/>
        </p:spPr>
        <p:txBody>
          <a:bodyPr wrap="square" rtlCol="0">
            <a:spAutoFit/>
          </a:bodyPr>
          <a:lstStyle/>
          <a:p>
            <a:pPr algn="ctr"/>
            <a:r>
              <a:rPr lang="en-GB"/>
              <a:t>Houk (correct)</a:t>
            </a:r>
          </a:p>
        </p:txBody>
      </p:sp>
      <p:sp>
        <p:nvSpPr>
          <p:cNvPr id="6" name="TextBox 5">
            <a:extLst>
              <a:ext uri="{FF2B5EF4-FFF2-40B4-BE49-F238E27FC236}">
                <a16:creationId xmlns:a16="http://schemas.microsoft.com/office/drawing/2014/main" id="{9E40A273-A53C-37B3-48E8-07E67AD9B17A}"/>
              </a:ext>
            </a:extLst>
          </p:cNvPr>
          <p:cNvSpPr txBox="1"/>
          <p:nvPr/>
        </p:nvSpPr>
        <p:spPr>
          <a:xfrm>
            <a:off x="6012715" y="769328"/>
            <a:ext cx="5558790"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n.b in the following slides: </a:t>
            </a:r>
            <a:r>
              <a:rPr lang="el-GR">
                <a:latin typeface="Arial" panose="020B0604020202020204" pitchFamily="34" charset="0"/>
                <a:cs typeface="Arial" panose="020B0604020202020204" pitchFamily="34" charset="0"/>
              </a:rPr>
              <a:t>Δ</a:t>
            </a:r>
            <a:r>
              <a:rPr lang="en-GB">
                <a:latin typeface="Arial" panose="020B0604020202020204" pitchFamily="34" charset="0"/>
                <a:cs typeface="Arial" panose="020B0604020202020204" pitchFamily="34" charset="0"/>
              </a:rPr>
              <a:t>G = G</a:t>
            </a:r>
            <a:r>
              <a:rPr lang="en-GB" baseline="-25000">
                <a:latin typeface="Arial" panose="020B0604020202020204" pitchFamily="34" charset="0"/>
                <a:cs typeface="Arial" panose="020B0604020202020204" pitchFamily="34" charset="0"/>
              </a:rPr>
              <a:t>(opt) </a:t>
            </a:r>
            <a:r>
              <a:rPr lang="en-GB">
                <a:latin typeface="Arial" panose="020B0604020202020204" pitchFamily="34" charset="0"/>
                <a:cs typeface="Arial" panose="020B0604020202020204" pitchFamily="34" charset="0"/>
              </a:rPr>
              <a:t>– G</a:t>
            </a:r>
            <a:r>
              <a:rPr lang="en-GB" baseline="-25000">
                <a:latin typeface="Arial" panose="020B0604020202020204" pitchFamily="34" charset="0"/>
                <a:cs typeface="Arial" panose="020B0604020202020204" pitchFamily="34" charset="0"/>
              </a:rPr>
              <a:t>(opt=calcfc)</a:t>
            </a:r>
          </a:p>
        </p:txBody>
      </p:sp>
    </p:spTree>
    <p:extLst>
      <p:ext uri="{BB962C8B-B14F-4D97-AF65-F5344CB8AC3E}">
        <p14:creationId xmlns:p14="http://schemas.microsoft.com/office/powerpoint/2010/main" val="171461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with a red bar&#10;&#10;Description automatically generated">
            <a:extLst>
              <a:ext uri="{FF2B5EF4-FFF2-40B4-BE49-F238E27FC236}">
                <a16:creationId xmlns:a16="http://schemas.microsoft.com/office/drawing/2014/main" id="{1EA9DBA1-43E8-5007-FC75-6FC5A6635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800" y="3957963"/>
            <a:ext cx="3801600" cy="2851200"/>
          </a:xfrm>
          <a:prstGeom prst="rect">
            <a:avLst/>
          </a:prstGeom>
        </p:spPr>
      </p:pic>
      <p:sp>
        <p:nvSpPr>
          <p:cNvPr id="2" name="Title 1">
            <a:extLst>
              <a:ext uri="{FF2B5EF4-FFF2-40B4-BE49-F238E27FC236}">
                <a16:creationId xmlns:a16="http://schemas.microsoft.com/office/drawing/2014/main" id="{8F066678-AE40-764F-A958-86E2F999E90C}"/>
              </a:ext>
            </a:extLst>
          </p:cNvPr>
          <p:cNvSpPr>
            <a:spLocks noGrp="1"/>
          </p:cNvSpPr>
          <p:nvPr>
            <p:ph type="title"/>
          </p:nvPr>
        </p:nvSpPr>
        <p:spPr>
          <a:xfrm>
            <a:off x="838200" y="356260"/>
            <a:ext cx="10515600" cy="1037545"/>
          </a:xfrm>
        </p:spPr>
        <p:txBody>
          <a:bodyPr/>
          <a:lstStyle/>
          <a:p>
            <a:r>
              <a:rPr lang="en-GB" dirty="0">
                <a:latin typeface="Arial" panose="020B0604020202020204" pitchFamily="34" charset="0"/>
                <a:cs typeface="Arial" panose="020B0604020202020204" pitchFamily="34" charset="0"/>
              </a:rPr>
              <a:t>Dienophiles-5: results</a:t>
            </a:r>
          </a:p>
        </p:txBody>
      </p:sp>
      <p:pic>
        <p:nvPicPr>
          <p:cNvPr id="4" name="Picture 3" descr="A graph with a red bar&#10;&#10;Description automatically generated">
            <a:extLst>
              <a:ext uri="{FF2B5EF4-FFF2-40B4-BE49-F238E27FC236}">
                <a16:creationId xmlns:a16="http://schemas.microsoft.com/office/drawing/2014/main" id="{ABCFECEE-4C0D-292B-0C8D-996611114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198" y="3957963"/>
            <a:ext cx="3801600" cy="2851200"/>
          </a:xfrm>
          <a:prstGeom prst="rect">
            <a:avLst/>
          </a:prstGeom>
        </p:spPr>
      </p:pic>
      <p:pic>
        <p:nvPicPr>
          <p:cNvPr id="8" name="Picture 7" descr="A graph with green and blue bars&#10;&#10;Description automatically generated">
            <a:extLst>
              <a:ext uri="{FF2B5EF4-FFF2-40B4-BE49-F238E27FC236}">
                <a16:creationId xmlns:a16="http://schemas.microsoft.com/office/drawing/2014/main" id="{B7B9535D-57DF-2042-6E9A-CBC44DDCC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98" y="1465443"/>
            <a:ext cx="3801600" cy="2851200"/>
          </a:xfrm>
          <a:prstGeom prst="rect">
            <a:avLst/>
          </a:prstGeom>
        </p:spPr>
      </p:pic>
      <p:pic>
        <p:nvPicPr>
          <p:cNvPr id="12" name="Picture 11" descr="A graph of different colored bars&#10;&#10;Description automatically generated">
            <a:extLst>
              <a:ext uri="{FF2B5EF4-FFF2-40B4-BE49-F238E27FC236}">
                <a16:creationId xmlns:a16="http://schemas.microsoft.com/office/drawing/2014/main" id="{025D7164-EE01-0CDB-901B-FEE33C5003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800" y="1474437"/>
            <a:ext cx="3801600" cy="2851200"/>
          </a:xfrm>
          <a:prstGeom prst="rect">
            <a:avLst/>
          </a:prstGeom>
        </p:spPr>
      </p:pic>
      <p:sp>
        <p:nvSpPr>
          <p:cNvPr id="15" name="TextBox 14">
            <a:extLst>
              <a:ext uri="{FF2B5EF4-FFF2-40B4-BE49-F238E27FC236}">
                <a16:creationId xmlns:a16="http://schemas.microsoft.com/office/drawing/2014/main" id="{C5DE35E1-C4A7-1314-5F7E-D99143CDA487}"/>
              </a:ext>
            </a:extLst>
          </p:cNvPr>
          <p:cNvSpPr txBox="1"/>
          <p:nvPr/>
        </p:nvSpPr>
        <p:spPr>
          <a:xfrm>
            <a:off x="1698171" y="4316643"/>
            <a:ext cx="403761" cy="369332"/>
          </a:xfrm>
          <a:prstGeom prst="rect">
            <a:avLst/>
          </a:prstGeom>
          <a:noFill/>
        </p:spPr>
        <p:txBody>
          <a:bodyPr wrap="square" rtlCol="0">
            <a:spAutoFit/>
          </a:bodyPr>
          <a:lstStyle/>
          <a:p>
            <a:r>
              <a:rPr lang="en-GB" dirty="0">
                <a:solidFill>
                  <a:srgbClr val="FF0000"/>
                </a:solidFill>
              </a:rPr>
              <a:t>*</a:t>
            </a:r>
          </a:p>
        </p:txBody>
      </p:sp>
      <p:sp>
        <p:nvSpPr>
          <p:cNvPr id="16" name="TextBox 15">
            <a:extLst>
              <a:ext uri="{FF2B5EF4-FFF2-40B4-BE49-F238E27FC236}">
                <a16:creationId xmlns:a16="http://schemas.microsoft.com/office/drawing/2014/main" id="{E500CAD6-947E-A6CA-EC5D-30C6CA0F6A55}"/>
              </a:ext>
            </a:extLst>
          </p:cNvPr>
          <p:cNvSpPr txBox="1"/>
          <p:nvPr/>
        </p:nvSpPr>
        <p:spPr>
          <a:xfrm>
            <a:off x="5504972" y="4281348"/>
            <a:ext cx="403761" cy="369332"/>
          </a:xfrm>
          <a:prstGeom prst="rect">
            <a:avLst/>
          </a:prstGeom>
          <a:noFill/>
        </p:spPr>
        <p:txBody>
          <a:bodyPr wrap="square" rtlCol="0">
            <a:spAutoFit/>
          </a:bodyPr>
          <a:lstStyle/>
          <a:p>
            <a:r>
              <a:rPr lang="en-GB" dirty="0">
                <a:solidFill>
                  <a:srgbClr val="FF0000"/>
                </a:solidFill>
              </a:rPr>
              <a:t>*</a:t>
            </a:r>
          </a:p>
        </p:txBody>
      </p:sp>
      <p:pic>
        <p:nvPicPr>
          <p:cNvPr id="18" name="Picture 17">
            <a:extLst>
              <a:ext uri="{FF2B5EF4-FFF2-40B4-BE49-F238E27FC236}">
                <a16:creationId xmlns:a16="http://schemas.microsoft.com/office/drawing/2014/main" id="{81716250-4FB2-7AA2-3710-E5507E73D2E8}"/>
              </a:ext>
            </a:extLst>
          </p:cNvPr>
          <p:cNvPicPr>
            <a:picLocks noChangeAspect="1"/>
          </p:cNvPicPr>
          <p:nvPr/>
        </p:nvPicPr>
        <p:blipFill>
          <a:blip r:embed="rId6"/>
          <a:stretch>
            <a:fillRect/>
          </a:stretch>
        </p:blipFill>
        <p:spPr>
          <a:xfrm>
            <a:off x="8263270" y="4589775"/>
            <a:ext cx="1753032" cy="1328851"/>
          </a:xfrm>
          <a:prstGeom prst="rect">
            <a:avLst/>
          </a:prstGeom>
        </p:spPr>
      </p:pic>
      <p:pic>
        <p:nvPicPr>
          <p:cNvPr id="20" name="Picture 19">
            <a:extLst>
              <a:ext uri="{FF2B5EF4-FFF2-40B4-BE49-F238E27FC236}">
                <a16:creationId xmlns:a16="http://schemas.microsoft.com/office/drawing/2014/main" id="{4B60855C-5CB5-FBAF-55BE-D8214F50857E}"/>
              </a:ext>
            </a:extLst>
          </p:cNvPr>
          <p:cNvPicPr>
            <a:picLocks noChangeAspect="1"/>
          </p:cNvPicPr>
          <p:nvPr/>
        </p:nvPicPr>
        <p:blipFill>
          <a:blip r:embed="rId7"/>
          <a:stretch>
            <a:fillRect/>
          </a:stretch>
        </p:blipFill>
        <p:spPr>
          <a:xfrm>
            <a:off x="10258929" y="4512346"/>
            <a:ext cx="1753032" cy="1406279"/>
          </a:xfrm>
          <a:prstGeom prst="rect">
            <a:avLst/>
          </a:prstGeom>
        </p:spPr>
      </p:pic>
      <p:sp>
        <p:nvSpPr>
          <p:cNvPr id="21" name="TextBox 20">
            <a:extLst>
              <a:ext uri="{FF2B5EF4-FFF2-40B4-BE49-F238E27FC236}">
                <a16:creationId xmlns:a16="http://schemas.microsoft.com/office/drawing/2014/main" id="{7A1F368E-81EF-6913-C699-C3DE4215557D}"/>
              </a:ext>
            </a:extLst>
          </p:cNvPr>
          <p:cNvSpPr txBox="1"/>
          <p:nvPr/>
        </p:nvSpPr>
        <p:spPr>
          <a:xfrm>
            <a:off x="8668020" y="4142848"/>
            <a:ext cx="2992582"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1a-opt	                    1a-opt=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8013F15-D16A-836D-2340-7518E1D864D9}"/>
              </a:ext>
            </a:extLst>
          </p:cNvPr>
          <p:cNvSpPr txBox="1"/>
          <p:nvPr/>
        </p:nvSpPr>
        <p:spPr>
          <a:xfrm>
            <a:off x="8441400" y="5918625"/>
            <a:ext cx="1216950" cy="646331"/>
          </a:xfrm>
          <a:prstGeom prst="rect">
            <a:avLst/>
          </a:prstGeom>
          <a:noFill/>
        </p:spPr>
        <p:txBody>
          <a:bodyPr wrap="square" rtlCol="0">
            <a:spAutoFit/>
          </a:bodyPr>
          <a:lstStyle/>
          <a:p>
            <a:pPr algn="ctr"/>
            <a:r>
              <a:rPr lang="en-GB"/>
              <a:t>anti-Houk (wrong)</a:t>
            </a:r>
          </a:p>
        </p:txBody>
      </p:sp>
      <p:sp>
        <p:nvSpPr>
          <p:cNvPr id="5" name="TextBox 4">
            <a:extLst>
              <a:ext uri="{FF2B5EF4-FFF2-40B4-BE49-F238E27FC236}">
                <a16:creationId xmlns:a16="http://schemas.microsoft.com/office/drawing/2014/main" id="{A81A9BA3-CEB3-2DD2-1C92-11920F5FBB82}"/>
              </a:ext>
            </a:extLst>
          </p:cNvPr>
          <p:cNvSpPr txBox="1"/>
          <p:nvPr/>
        </p:nvSpPr>
        <p:spPr>
          <a:xfrm>
            <a:off x="10526970" y="5918625"/>
            <a:ext cx="1216950" cy="646331"/>
          </a:xfrm>
          <a:prstGeom prst="rect">
            <a:avLst/>
          </a:prstGeom>
          <a:noFill/>
        </p:spPr>
        <p:txBody>
          <a:bodyPr wrap="square" rtlCol="0">
            <a:spAutoFit/>
          </a:bodyPr>
          <a:lstStyle/>
          <a:p>
            <a:pPr algn="ctr"/>
            <a:r>
              <a:rPr lang="en-GB"/>
              <a:t>Houk (correct)</a:t>
            </a:r>
          </a:p>
        </p:txBody>
      </p:sp>
    </p:spTree>
    <p:extLst>
      <p:ext uri="{BB962C8B-B14F-4D97-AF65-F5344CB8AC3E}">
        <p14:creationId xmlns:p14="http://schemas.microsoft.com/office/powerpoint/2010/main" val="250747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6678-AE40-764F-A958-86E2F999E90C}"/>
              </a:ext>
            </a:extLst>
          </p:cNvPr>
          <p:cNvSpPr>
            <a:spLocks noGrp="1"/>
          </p:cNvSpPr>
          <p:nvPr>
            <p:ph type="title"/>
          </p:nvPr>
        </p:nvSpPr>
        <p:spPr>
          <a:xfrm>
            <a:off x="838200" y="356260"/>
            <a:ext cx="10515600" cy="1037545"/>
          </a:xfrm>
        </p:spPr>
        <p:txBody>
          <a:bodyPr/>
          <a:lstStyle/>
          <a:p>
            <a:r>
              <a:rPr lang="en-GB" dirty="0">
                <a:latin typeface="Arial" panose="020B0604020202020204" pitchFamily="34" charset="0"/>
                <a:cs typeface="Arial" panose="020B0604020202020204" pitchFamily="34" charset="0"/>
              </a:rPr>
              <a:t>Intra-8: results</a:t>
            </a:r>
          </a:p>
        </p:txBody>
      </p:sp>
      <p:pic>
        <p:nvPicPr>
          <p:cNvPr id="7" name="Picture 6" descr="A graph with green and blue bars&#10;&#10;Description automatically generated">
            <a:extLst>
              <a:ext uri="{FF2B5EF4-FFF2-40B4-BE49-F238E27FC236}">
                <a16:creationId xmlns:a16="http://schemas.microsoft.com/office/drawing/2014/main" id="{871D79A4-CB0D-5DEC-7A95-A1E79BFE4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942" y="1167603"/>
            <a:ext cx="3801601" cy="2851201"/>
          </a:xfrm>
          <a:prstGeom prst="rect">
            <a:avLst/>
          </a:prstGeom>
        </p:spPr>
      </p:pic>
      <p:pic>
        <p:nvPicPr>
          <p:cNvPr id="10" name="Picture 9" descr="A graph with different colored bars&#10;&#10;Description automatically generated">
            <a:extLst>
              <a:ext uri="{FF2B5EF4-FFF2-40B4-BE49-F238E27FC236}">
                <a16:creationId xmlns:a16="http://schemas.microsoft.com/office/drawing/2014/main" id="{5A89A0D0-8EB9-F7BC-AFED-12729387F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639" y="1167603"/>
            <a:ext cx="3833234" cy="2874926"/>
          </a:xfrm>
          <a:prstGeom prst="rect">
            <a:avLst/>
          </a:prstGeom>
        </p:spPr>
      </p:pic>
      <p:pic>
        <p:nvPicPr>
          <p:cNvPr id="16" name="Picture 15" descr="A graph with red lines&#10;&#10;Description automatically generated">
            <a:extLst>
              <a:ext uri="{FF2B5EF4-FFF2-40B4-BE49-F238E27FC236}">
                <a16:creationId xmlns:a16="http://schemas.microsoft.com/office/drawing/2014/main" id="{FC24E885-E5E6-60E7-94ED-90CAB2CB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493" y="3981164"/>
            <a:ext cx="3586473" cy="2534489"/>
          </a:xfrm>
          <a:prstGeom prst="rect">
            <a:avLst/>
          </a:prstGeom>
        </p:spPr>
      </p:pic>
      <p:pic>
        <p:nvPicPr>
          <p:cNvPr id="18" name="Picture 17" descr="A graph with red bars&#10;&#10;Description automatically generated">
            <a:extLst>
              <a:ext uri="{FF2B5EF4-FFF2-40B4-BE49-F238E27FC236}">
                <a16:creationId xmlns:a16="http://schemas.microsoft.com/office/drawing/2014/main" id="{0E15787E-FA92-5192-FCFF-94E4BD0A4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92" y="4018802"/>
            <a:ext cx="3586472" cy="2459211"/>
          </a:xfrm>
          <a:prstGeom prst="rect">
            <a:avLst/>
          </a:prstGeom>
        </p:spPr>
      </p:pic>
    </p:spTree>
    <p:extLst>
      <p:ext uri="{BB962C8B-B14F-4D97-AF65-F5344CB8AC3E}">
        <p14:creationId xmlns:p14="http://schemas.microsoft.com/office/powerpoint/2010/main" val="182687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6678-AE40-764F-A958-86E2F999E90C}"/>
              </a:ext>
            </a:extLst>
          </p:cNvPr>
          <p:cNvSpPr>
            <a:spLocks noGrp="1"/>
          </p:cNvSpPr>
          <p:nvPr>
            <p:ph type="title"/>
          </p:nvPr>
        </p:nvSpPr>
        <p:spPr>
          <a:xfrm>
            <a:off x="125835" y="0"/>
            <a:ext cx="10515600" cy="1037545"/>
          </a:xfrm>
        </p:spPr>
        <p:txBody>
          <a:bodyPr/>
          <a:lstStyle/>
          <a:p>
            <a:r>
              <a:rPr lang="en-GB" dirty="0">
                <a:latin typeface="Arial" panose="020B0604020202020204" pitchFamily="34" charset="0"/>
                <a:cs typeface="Arial" panose="020B0604020202020204" pitchFamily="34" charset="0"/>
              </a:rPr>
              <a:t>Catalysts-20: results</a:t>
            </a:r>
          </a:p>
        </p:txBody>
      </p:sp>
      <p:sp>
        <p:nvSpPr>
          <p:cNvPr id="25" name="TextBox 24">
            <a:extLst>
              <a:ext uri="{FF2B5EF4-FFF2-40B4-BE49-F238E27FC236}">
                <a16:creationId xmlns:a16="http://schemas.microsoft.com/office/drawing/2014/main" id="{F83D0542-F737-B1F7-C57C-FFB8BD6BC62A}"/>
              </a:ext>
            </a:extLst>
          </p:cNvPr>
          <p:cNvSpPr txBox="1"/>
          <p:nvPr/>
        </p:nvSpPr>
        <p:spPr>
          <a:xfrm>
            <a:off x="7352327" y="707004"/>
            <a:ext cx="4546460" cy="276999"/>
          </a:xfrm>
          <a:prstGeom prst="rect">
            <a:avLst/>
          </a:prstGeom>
          <a:noFill/>
        </p:spPr>
        <p:txBody>
          <a:bodyPr wrap="square" rtlCol="0">
            <a:spAutoFit/>
          </a:bodyPr>
          <a:lstStyle/>
          <a:p>
            <a:r>
              <a:rPr lang="en-GB" sz="1200" dirty="0" err="1">
                <a:latin typeface="Arial" panose="020B0604020202020204" pitchFamily="34" charset="0"/>
                <a:cs typeface="Arial" panose="020B0604020202020204" pitchFamily="34" charset="0"/>
              </a:rPr>
              <a:t>gobel</a:t>
            </a:r>
            <a:r>
              <a:rPr lang="en-GB" sz="1200" dirty="0">
                <a:latin typeface="Arial" panose="020B0604020202020204" pitchFamily="34" charset="0"/>
                <a:cs typeface="Arial" panose="020B0604020202020204" pitchFamily="34" charset="0"/>
              </a:rPr>
              <a:t>-opt    			</a:t>
            </a:r>
            <a:r>
              <a:rPr lang="en-GB" sz="1200" dirty="0" err="1">
                <a:latin typeface="Arial" panose="020B0604020202020204" pitchFamily="34" charset="0"/>
                <a:cs typeface="Arial" panose="020B0604020202020204" pitchFamily="34" charset="0"/>
              </a:rPr>
              <a:t>gobel</a:t>
            </a:r>
            <a:r>
              <a:rPr lang="en-GB" sz="1200" dirty="0">
                <a:latin typeface="Arial" panose="020B0604020202020204" pitchFamily="34" charset="0"/>
                <a:cs typeface="Arial" panose="020B0604020202020204" pitchFamily="34" charset="0"/>
              </a:rPr>
              <a:t>-opt=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E07B198-F94E-E3D1-4E53-B15FAD3127B5}"/>
              </a:ext>
            </a:extLst>
          </p:cNvPr>
          <p:cNvSpPr txBox="1"/>
          <p:nvPr/>
        </p:nvSpPr>
        <p:spPr>
          <a:xfrm>
            <a:off x="7352327" y="2493240"/>
            <a:ext cx="4309980" cy="276999"/>
          </a:xfrm>
          <a:prstGeom prst="rect">
            <a:avLst/>
          </a:prstGeom>
          <a:noFill/>
        </p:spPr>
        <p:txBody>
          <a:bodyPr wrap="square" rtlCol="0">
            <a:spAutoFit/>
          </a:bodyPr>
          <a:lstStyle/>
          <a:p>
            <a:r>
              <a:rPr lang="en-GB" sz="1200" dirty="0" err="1">
                <a:latin typeface="Arial" panose="020B0604020202020204" pitchFamily="34" charset="0"/>
                <a:cs typeface="Arial" panose="020B0604020202020204" pitchFamily="34" charset="0"/>
              </a:rPr>
              <a:t>segphos</a:t>
            </a:r>
            <a:r>
              <a:rPr lang="en-GB" sz="1200" dirty="0">
                <a:latin typeface="Arial" panose="020B0604020202020204" pitchFamily="34" charset="0"/>
                <a:cs typeface="Arial" panose="020B0604020202020204" pitchFamily="34" charset="0"/>
              </a:rPr>
              <a:t>-opt   		 </a:t>
            </a:r>
            <a:r>
              <a:rPr lang="en-GB" sz="1200" dirty="0" err="1">
                <a:latin typeface="Arial" panose="020B0604020202020204" pitchFamily="34" charset="0"/>
                <a:cs typeface="Arial" panose="020B0604020202020204" pitchFamily="34" charset="0"/>
              </a:rPr>
              <a:t>segphos</a:t>
            </a:r>
            <a:r>
              <a:rPr lang="en-GB" sz="1200" dirty="0">
                <a:latin typeface="Arial" panose="020B0604020202020204" pitchFamily="34" charset="0"/>
                <a:cs typeface="Arial" panose="020B0604020202020204" pitchFamily="34" charset="0"/>
              </a:rPr>
              <a:t>-opt=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FFEB839E-3E4A-3351-14DF-0D3B6AAD8E31}"/>
              </a:ext>
            </a:extLst>
          </p:cNvPr>
          <p:cNvPicPr>
            <a:picLocks noChangeAspect="1"/>
          </p:cNvPicPr>
          <p:nvPr/>
        </p:nvPicPr>
        <p:blipFill>
          <a:blip r:embed="rId2"/>
          <a:stretch>
            <a:fillRect/>
          </a:stretch>
        </p:blipFill>
        <p:spPr>
          <a:xfrm>
            <a:off x="9746881" y="1090751"/>
            <a:ext cx="1789107" cy="1129246"/>
          </a:xfrm>
          <a:prstGeom prst="rect">
            <a:avLst/>
          </a:prstGeom>
        </p:spPr>
      </p:pic>
      <p:sp>
        <p:nvSpPr>
          <p:cNvPr id="35" name="TextBox 34">
            <a:extLst>
              <a:ext uri="{FF2B5EF4-FFF2-40B4-BE49-F238E27FC236}">
                <a16:creationId xmlns:a16="http://schemas.microsoft.com/office/drawing/2014/main" id="{4902FD7D-769F-FE53-1B4A-FEE67725D373}"/>
              </a:ext>
            </a:extLst>
          </p:cNvPr>
          <p:cNvSpPr txBox="1"/>
          <p:nvPr/>
        </p:nvSpPr>
        <p:spPr>
          <a:xfrm>
            <a:off x="7352327" y="4607259"/>
            <a:ext cx="4309980" cy="276999"/>
          </a:xfrm>
          <a:prstGeom prst="rect">
            <a:avLst/>
          </a:prstGeom>
          <a:noFill/>
        </p:spPr>
        <p:txBody>
          <a:bodyPr wrap="square" rtlCol="0">
            <a:spAutoFit/>
          </a:bodyPr>
          <a:lstStyle/>
          <a:p>
            <a:r>
              <a:rPr lang="en-GB" sz="1200" dirty="0" err="1">
                <a:latin typeface="Arial" panose="020B0604020202020204" pitchFamily="34" charset="0"/>
                <a:cs typeface="Arial" panose="020B0604020202020204" pitchFamily="34" charset="0"/>
              </a:rPr>
              <a:t>urea_cinchona</a:t>
            </a:r>
            <a:r>
              <a:rPr lang="en-GB" sz="1200" dirty="0">
                <a:latin typeface="Arial" panose="020B0604020202020204" pitchFamily="34" charset="0"/>
                <a:cs typeface="Arial" panose="020B0604020202020204" pitchFamily="34" charset="0"/>
              </a:rPr>
              <a:t>-opt   	            </a:t>
            </a:r>
            <a:r>
              <a:rPr lang="en-GB" sz="1200" dirty="0" err="1">
                <a:latin typeface="Arial" panose="020B0604020202020204" pitchFamily="34" charset="0"/>
                <a:cs typeface="Arial" panose="020B0604020202020204" pitchFamily="34" charset="0"/>
              </a:rPr>
              <a:t>urea_cinchona</a:t>
            </a:r>
            <a:r>
              <a:rPr lang="en-GB" sz="1200" dirty="0">
                <a:latin typeface="Arial" panose="020B0604020202020204" pitchFamily="34" charset="0"/>
                <a:cs typeface="Arial" panose="020B0604020202020204" pitchFamily="34" charset="0"/>
              </a:rPr>
              <a:t>-opt=</a:t>
            </a:r>
            <a:r>
              <a:rPr lang="en-GB" sz="1200" dirty="0" err="1">
                <a:latin typeface="Arial" panose="020B0604020202020204" pitchFamily="34" charset="0"/>
                <a:cs typeface="Arial" panose="020B0604020202020204" pitchFamily="34" charset="0"/>
              </a:rPr>
              <a:t>calcfc</a:t>
            </a:r>
            <a:endParaRPr lang="en-GB" sz="1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2FCD4E83-632F-8FEE-5C4D-D1B1AB653858}"/>
              </a:ext>
            </a:extLst>
          </p:cNvPr>
          <p:cNvPicPr>
            <a:picLocks noChangeAspect="1"/>
          </p:cNvPicPr>
          <p:nvPr/>
        </p:nvPicPr>
        <p:blipFill>
          <a:blip r:embed="rId3"/>
          <a:stretch>
            <a:fillRect/>
          </a:stretch>
        </p:blipFill>
        <p:spPr>
          <a:xfrm>
            <a:off x="7283572" y="5085104"/>
            <a:ext cx="1870940" cy="1312870"/>
          </a:xfrm>
          <a:prstGeom prst="rect">
            <a:avLst/>
          </a:prstGeom>
        </p:spPr>
      </p:pic>
      <p:pic>
        <p:nvPicPr>
          <p:cNvPr id="39" name="Picture 38">
            <a:extLst>
              <a:ext uri="{FF2B5EF4-FFF2-40B4-BE49-F238E27FC236}">
                <a16:creationId xmlns:a16="http://schemas.microsoft.com/office/drawing/2014/main" id="{EDA3C7BC-E330-83F5-E493-16C10DFD325C}"/>
              </a:ext>
            </a:extLst>
          </p:cNvPr>
          <p:cNvPicPr>
            <a:picLocks noChangeAspect="1"/>
          </p:cNvPicPr>
          <p:nvPr/>
        </p:nvPicPr>
        <p:blipFill>
          <a:blip r:embed="rId4"/>
          <a:stretch>
            <a:fillRect/>
          </a:stretch>
        </p:blipFill>
        <p:spPr>
          <a:xfrm>
            <a:off x="9672886" y="5071588"/>
            <a:ext cx="1937096" cy="1460761"/>
          </a:xfrm>
          <a:prstGeom prst="rect">
            <a:avLst/>
          </a:prstGeom>
        </p:spPr>
      </p:pic>
      <p:pic>
        <p:nvPicPr>
          <p:cNvPr id="4" name="Picture 3" descr="A graph with red lines&#10;&#10;Description automatically generated">
            <a:extLst>
              <a:ext uri="{FF2B5EF4-FFF2-40B4-BE49-F238E27FC236}">
                <a16:creationId xmlns:a16="http://schemas.microsoft.com/office/drawing/2014/main" id="{EAD9252C-416F-9382-C878-44FFC0C99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080" y="3857871"/>
            <a:ext cx="3470865" cy="2989004"/>
          </a:xfrm>
          <a:prstGeom prst="rect">
            <a:avLst/>
          </a:prstGeom>
        </p:spPr>
      </p:pic>
      <p:pic>
        <p:nvPicPr>
          <p:cNvPr id="6" name="Picture 5" descr="A graph with red lines&#10;&#10;Description automatically generated">
            <a:extLst>
              <a:ext uri="{FF2B5EF4-FFF2-40B4-BE49-F238E27FC236}">
                <a16:creationId xmlns:a16="http://schemas.microsoft.com/office/drawing/2014/main" id="{6711DBA7-8AC3-7EFB-5168-6B42A2F91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835" y="3891200"/>
            <a:ext cx="3470864" cy="2955675"/>
          </a:xfrm>
          <a:prstGeom prst="rect">
            <a:avLst/>
          </a:prstGeom>
        </p:spPr>
      </p:pic>
      <p:pic>
        <p:nvPicPr>
          <p:cNvPr id="8" name="Picture 7" descr="A graph with green and blue lines&#10;&#10;Description automatically generated">
            <a:extLst>
              <a:ext uri="{FF2B5EF4-FFF2-40B4-BE49-F238E27FC236}">
                <a16:creationId xmlns:a16="http://schemas.microsoft.com/office/drawing/2014/main" id="{1E6F1923-5F26-FA49-B93E-80A78575C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6" y="952359"/>
            <a:ext cx="3470865" cy="2991112"/>
          </a:xfrm>
          <a:prstGeom prst="rect">
            <a:avLst/>
          </a:prstGeom>
        </p:spPr>
      </p:pic>
      <p:pic>
        <p:nvPicPr>
          <p:cNvPr id="10" name="Picture 9" descr="A graph with different colored lines&#10;&#10;Description automatically generated">
            <a:extLst>
              <a:ext uri="{FF2B5EF4-FFF2-40B4-BE49-F238E27FC236}">
                <a16:creationId xmlns:a16="http://schemas.microsoft.com/office/drawing/2014/main" id="{F3B34D6B-1B6A-1DCA-8CD4-D01A4088C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6699" y="921302"/>
            <a:ext cx="3651613" cy="2969898"/>
          </a:xfrm>
          <a:prstGeom prst="rect">
            <a:avLst/>
          </a:prstGeom>
        </p:spPr>
      </p:pic>
      <p:sp>
        <p:nvSpPr>
          <p:cNvPr id="11" name="TextBox 10">
            <a:extLst>
              <a:ext uri="{FF2B5EF4-FFF2-40B4-BE49-F238E27FC236}">
                <a16:creationId xmlns:a16="http://schemas.microsoft.com/office/drawing/2014/main" id="{1805ADFA-464B-0769-7C5C-9271DEC91BD3}"/>
              </a:ext>
            </a:extLst>
          </p:cNvPr>
          <p:cNvSpPr txBox="1"/>
          <p:nvPr/>
        </p:nvSpPr>
        <p:spPr>
          <a:xfrm>
            <a:off x="1371600" y="3974528"/>
            <a:ext cx="403761" cy="276999"/>
          </a:xfrm>
          <a:prstGeom prst="rect">
            <a:avLst/>
          </a:prstGeom>
          <a:noFill/>
        </p:spPr>
        <p:txBody>
          <a:bodyPr wrap="square" rtlCol="0">
            <a:spAutoFit/>
          </a:bodyPr>
          <a:lstStyle/>
          <a:p>
            <a:r>
              <a:rPr lang="en-GB" sz="1200" dirty="0">
                <a:solidFill>
                  <a:srgbClr val="FF0000"/>
                </a:solidFill>
              </a:rPr>
              <a:t>*</a:t>
            </a:r>
          </a:p>
        </p:txBody>
      </p:sp>
      <p:sp>
        <p:nvSpPr>
          <p:cNvPr id="12" name="TextBox 11">
            <a:extLst>
              <a:ext uri="{FF2B5EF4-FFF2-40B4-BE49-F238E27FC236}">
                <a16:creationId xmlns:a16="http://schemas.microsoft.com/office/drawing/2014/main" id="{FD5D2FC0-E238-0196-D305-CD435AF583CB}"/>
              </a:ext>
            </a:extLst>
          </p:cNvPr>
          <p:cNvSpPr txBox="1"/>
          <p:nvPr/>
        </p:nvSpPr>
        <p:spPr>
          <a:xfrm>
            <a:off x="2503714" y="5036176"/>
            <a:ext cx="403761" cy="276999"/>
          </a:xfrm>
          <a:prstGeom prst="rect">
            <a:avLst/>
          </a:prstGeom>
          <a:noFill/>
        </p:spPr>
        <p:txBody>
          <a:bodyPr wrap="square" rtlCol="0">
            <a:spAutoFit/>
          </a:bodyPr>
          <a:lstStyle/>
          <a:p>
            <a:r>
              <a:rPr lang="en-GB" sz="1200" dirty="0">
                <a:solidFill>
                  <a:srgbClr val="FF0000"/>
                </a:solidFill>
              </a:rPr>
              <a:t>*</a:t>
            </a:r>
          </a:p>
        </p:txBody>
      </p:sp>
      <p:sp>
        <p:nvSpPr>
          <p:cNvPr id="13" name="TextBox 12">
            <a:extLst>
              <a:ext uri="{FF2B5EF4-FFF2-40B4-BE49-F238E27FC236}">
                <a16:creationId xmlns:a16="http://schemas.microsoft.com/office/drawing/2014/main" id="{CD8B96A6-6CAC-9E18-4B02-2D8DDB0589FB}"/>
              </a:ext>
            </a:extLst>
          </p:cNvPr>
          <p:cNvSpPr txBox="1"/>
          <p:nvPr/>
        </p:nvSpPr>
        <p:spPr>
          <a:xfrm>
            <a:off x="4976129" y="5936698"/>
            <a:ext cx="403761" cy="276999"/>
          </a:xfrm>
          <a:prstGeom prst="rect">
            <a:avLst/>
          </a:prstGeom>
          <a:noFill/>
        </p:spPr>
        <p:txBody>
          <a:bodyPr wrap="square" rtlCol="0">
            <a:spAutoFit/>
          </a:bodyPr>
          <a:lstStyle/>
          <a:p>
            <a:r>
              <a:rPr lang="en-GB" sz="1200" dirty="0">
                <a:solidFill>
                  <a:srgbClr val="FF0000"/>
                </a:solidFill>
              </a:rPr>
              <a:t>*</a:t>
            </a:r>
          </a:p>
        </p:txBody>
      </p:sp>
      <p:sp>
        <p:nvSpPr>
          <p:cNvPr id="14" name="TextBox 13">
            <a:extLst>
              <a:ext uri="{FF2B5EF4-FFF2-40B4-BE49-F238E27FC236}">
                <a16:creationId xmlns:a16="http://schemas.microsoft.com/office/drawing/2014/main" id="{999A9E1B-B1D0-6E04-7585-4B26C3BDACD8}"/>
              </a:ext>
            </a:extLst>
          </p:cNvPr>
          <p:cNvSpPr txBox="1"/>
          <p:nvPr/>
        </p:nvSpPr>
        <p:spPr>
          <a:xfrm>
            <a:off x="6825367" y="3945549"/>
            <a:ext cx="403761" cy="276999"/>
          </a:xfrm>
          <a:prstGeom prst="rect">
            <a:avLst/>
          </a:prstGeom>
          <a:noFill/>
        </p:spPr>
        <p:txBody>
          <a:bodyPr wrap="square" rtlCol="0">
            <a:spAutoFit/>
          </a:bodyPr>
          <a:lstStyle/>
          <a:p>
            <a:r>
              <a:rPr lang="en-GB" sz="1200" dirty="0">
                <a:solidFill>
                  <a:srgbClr val="FF0000"/>
                </a:solidFill>
              </a:rPr>
              <a:t>*</a:t>
            </a:r>
          </a:p>
        </p:txBody>
      </p:sp>
      <p:pic>
        <p:nvPicPr>
          <p:cNvPr id="16" name="Picture 15">
            <a:extLst>
              <a:ext uri="{FF2B5EF4-FFF2-40B4-BE49-F238E27FC236}">
                <a16:creationId xmlns:a16="http://schemas.microsoft.com/office/drawing/2014/main" id="{CEDF5C59-60D5-A176-5346-B5862BC747A4}"/>
              </a:ext>
            </a:extLst>
          </p:cNvPr>
          <p:cNvPicPr>
            <a:picLocks noChangeAspect="1"/>
          </p:cNvPicPr>
          <p:nvPr/>
        </p:nvPicPr>
        <p:blipFill>
          <a:blip r:embed="rId9"/>
          <a:stretch>
            <a:fillRect/>
          </a:stretch>
        </p:blipFill>
        <p:spPr>
          <a:xfrm>
            <a:off x="7352327" y="1339423"/>
            <a:ext cx="2041858" cy="995258"/>
          </a:xfrm>
          <a:prstGeom prst="rect">
            <a:avLst/>
          </a:prstGeom>
        </p:spPr>
      </p:pic>
      <p:pic>
        <p:nvPicPr>
          <p:cNvPr id="18" name="Picture 17">
            <a:extLst>
              <a:ext uri="{FF2B5EF4-FFF2-40B4-BE49-F238E27FC236}">
                <a16:creationId xmlns:a16="http://schemas.microsoft.com/office/drawing/2014/main" id="{694B0DB7-1D12-86A9-0EC3-747877D37397}"/>
              </a:ext>
            </a:extLst>
          </p:cNvPr>
          <p:cNvPicPr>
            <a:picLocks noChangeAspect="1"/>
          </p:cNvPicPr>
          <p:nvPr/>
        </p:nvPicPr>
        <p:blipFill>
          <a:blip r:embed="rId10"/>
          <a:stretch>
            <a:fillRect/>
          </a:stretch>
        </p:blipFill>
        <p:spPr>
          <a:xfrm>
            <a:off x="7274093" y="2770239"/>
            <a:ext cx="2041858" cy="1689684"/>
          </a:xfrm>
          <a:prstGeom prst="rect">
            <a:avLst/>
          </a:prstGeom>
        </p:spPr>
      </p:pic>
      <p:pic>
        <p:nvPicPr>
          <p:cNvPr id="20" name="Picture 19">
            <a:extLst>
              <a:ext uri="{FF2B5EF4-FFF2-40B4-BE49-F238E27FC236}">
                <a16:creationId xmlns:a16="http://schemas.microsoft.com/office/drawing/2014/main" id="{A5F2AADD-C393-5FC3-B1AF-F494E2123D97}"/>
              </a:ext>
            </a:extLst>
          </p:cNvPr>
          <p:cNvPicPr>
            <a:picLocks noChangeAspect="1"/>
          </p:cNvPicPr>
          <p:nvPr/>
        </p:nvPicPr>
        <p:blipFill>
          <a:blip r:embed="rId11"/>
          <a:stretch>
            <a:fillRect/>
          </a:stretch>
        </p:blipFill>
        <p:spPr>
          <a:xfrm>
            <a:off x="9799471" y="2791750"/>
            <a:ext cx="2041858" cy="1570660"/>
          </a:xfrm>
          <a:prstGeom prst="rect">
            <a:avLst/>
          </a:prstGeom>
        </p:spPr>
      </p:pic>
    </p:spTree>
    <p:extLst>
      <p:ext uri="{BB962C8B-B14F-4D97-AF65-F5344CB8AC3E}">
        <p14:creationId xmlns:p14="http://schemas.microsoft.com/office/powerpoint/2010/main" val="2723221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DF4D-040A-2DE4-9357-434D1EA310EE}"/>
              </a:ext>
            </a:extLst>
          </p:cNvPr>
          <p:cNvSpPr>
            <a:spLocks noGrp="1"/>
          </p:cNvSpPr>
          <p:nvPr>
            <p:ph type="title"/>
          </p:nvPr>
        </p:nvSpPr>
        <p:spPr>
          <a:xfrm>
            <a:off x="0" y="90501"/>
            <a:ext cx="11484429" cy="813688"/>
          </a:xfrm>
        </p:spPr>
        <p:txBody>
          <a:bodyPr>
            <a:normAutofit/>
          </a:bodyPr>
          <a:lstStyle/>
          <a:p>
            <a:r>
              <a:rPr lang="en-GB" dirty="0">
                <a:latin typeface="Arial" panose="020B0604020202020204" pitchFamily="34" charset="0"/>
                <a:cs typeface="Arial" panose="020B0604020202020204" pitchFamily="34" charset="0"/>
              </a:rPr>
              <a:t>Conclusions</a:t>
            </a:r>
          </a:p>
        </p:txBody>
      </p:sp>
      <p:sp>
        <p:nvSpPr>
          <p:cNvPr id="5" name="TextBox 4">
            <a:extLst>
              <a:ext uri="{FF2B5EF4-FFF2-40B4-BE49-F238E27FC236}">
                <a16:creationId xmlns:a16="http://schemas.microsoft.com/office/drawing/2014/main" id="{61E6D148-ED8D-51CB-37B2-952CA083B20A}"/>
              </a:ext>
            </a:extLst>
          </p:cNvPr>
          <p:cNvSpPr txBox="1"/>
          <p:nvPr/>
        </p:nvSpPr>
        <p:spPr>
          <a:xfrm>
            <a:off x="281303" y="1988017"/>
            <a:ext cx="10129652" cy="3416320"/>
          </a:xfrm>
          <a:prstGeom prst="rect">
            <a:avLst/>
          </a:prstGeom>
          <a:noFill/>
        </p:spPr>
        <p:txBody>
          <a:bodyPr wrap="square" rtlCol="0">
            <a:spAutoFit/>
          </a:bodyPr>
          <a:lstStyle/>
          <a:p>
            <a:pPr marL="342900" indent="-342900">
              <a:buAutoNum type="arabicPeriod"/>
            </a:pPr>
            <a:r>
              <a:rPr lang="en-GB" dirty="0">
                <a:latin typeface="Arial" panose="020B0604020202020204" pitchFamily="34" charset="0"/>
                <a:cs typeface="Arial" panose="020B0604020202020204" pitchFamily="34" charset="0"/>
              </a:rPr>
              <a:t> </a:t>
            </a:r>
            <a:r>
              <a:rPr lang="en-GB" dirty="0">
                <a:latin typeface="Consolas" panose="020B0609020204030204" pitchFamily="49" charset="0"/>
                <a:cs typeface="Arial" panose="020B0604020202020204" pitchFamily="34" charset="0"/>
              </a:rPr>
              <a:t>opt</a:t>
            </a:r>
            <a:r>
              <a:rPr lang="en-GB" dirty="0">
                <a:latin typeface="Arial" panose="020B0604020202020204" pitchFamily="34" charset="0"/>
                <a:cs typeface="Arial" panose="020B0604020202020204" pitchFamily="34" charset="0"/>
              </a:rPr>
              <a:t> usually takes a similar number of steps as </a:t>
            </a:r>
            <a:r>
              <a:rPr lang="en-GB" dirty="0">
                <a:latin typeface="Consolas" panose="020B0609020204030204" pitchFamily="49" charset="0"/>
                <a:cs typeface="Arial" panose="020B0604020202020204" pitchFamily="34" charset="0"/>
              </a:rPr>
              <a:t>opt=</a:t>
            </a:r>
            <a:r>
              <a:rPr lang="en-GB" dirty="0" err="1">
                <a:latin typeface="Consolas" panose="020B0609020204030204" pitchFamily="49" charset="0"/>
                <a:cs typeface="Arial" panose="020B0604020202020204" pitchFamily="34" charset="0"/>
              </a:rPr>
              <a:t>calcfc</a:t>
            </a:r>
            <a:r>
              <a:rPr lang="en-GB" dirty="0">
                <a:latin typeface="Arial" panose="020B0604020202020204" pitchFamily="34" charset="0"/>
                <a:cs typeface="Arial" panose="020B0604020202020204" pitchFamily="34" charset="0"/>
              </a:rPr>
              <a:t>, although often slightly more steps</a:t>
            </a:r>
          </a:p>
          <a:p>
            <a:pPr marL="342900" indent="-342900">
              <a:buAutoNum type="arabicPeriod"/>
            </a:pPr>
            <a:endParaRPr lang="en-GB" dirty="0">
              <a:latin typeface="Arial" panose="020B0604020202020204" pitchFamily="34" charset="0"/>
              <a:cs typeface="Arial" panose="020B0604020202020204" pitchFamily="34" charset="0"/>
            </a:endParaRPr>
          </a:p>
          <a:p>
            <a:pPr marL="342900" indent="-342900">
              <a:buFontTx/>
              <a:buAutoNum type="arabicPeriod"/>
            </a:pPr>
            <a:r>
              <a:rPr lang="en-GB" dirty="0">
                <a:latin typeface="Arial" panose="020B0604020202020204" pitchFamily="34" charset="0"/>
                <a:cs typeface="Arial" panose="020B0604020202020204" pitchFamily="34" charset="0"/>
              </a:rPr>
              <a:t> </a:t>
            </a:r>
            <a:r>
              <a:rPr lang="en-GB" dirty="0">
                <a:latin typeface="Consolas" panose="020B0609020204030204" pitchFamily="49" charset="0"/>
                <a:cs typeface="Arial" panose="020B0604020202020204" pitchFamily="34" charset="0"/>
              </a:rPr>
              <a:t>opt</a:t>
            </a:r>
            <a:r>
              <a:rPr lang="en-GB" dirty="0">
                <a:latin typeface="Arial" panose="020B0604020202020204" pitchFamily="34" charset="0"/>
                <a:cs typeface="Arial" panose="020B0604020202020204" pitchFamily="34" charset="0"/>
              </a:rPr>
              <a:t> usually takes approximately half the CPU time as </a:t>
            </a:r>
            <a:r>
              <a:rPr lang="en-GB" dirty="0">
                <a:latin typeface="Consolas" panose="020B0609020204030204" pitchFamily="49" charset="0"/>
                <a:cs typeface="Arial" panose="020B0604020202020204" pitchFamily="34" charset="0"/>
              </a:rPr>
              <a:t>opt=</a:t>
            </a:r>
            <a:r>
              <a:rPr lang="en-GB" dirty="0" err="1">
                <a:latin typeface="Consolas" panose="020B0609020204030204" pitchFamily="49" charset="0"/>
                <a:cs typeface="Arial" panose="020B0604020202020204" pitchFamily="34" charset="0"/>
              </a:rPr>
              <a:t>calcfc</a:t>
            </a:r>
            <a:r>
              <a:rPr lang="en-GB" dirty="0">
                <a:latin typeface="Arial" panose="020B0604020202020204" pitchFamily="34" charset="0"/>
                <a:cs typeface="Arial" panose="020B0604020202020204" pitchFamily="34" charset="0"/>
              </a:rPr>
              <a:t>, however it can sometimes</a:t>
            </a:r>
          </a:p>
          <a:p>
            <a:r>
              <a:rPr lang="en-GB" dirty="0">
                <a:latin typeface="Arial" panose="020B0604020202020204" pitchFamily="34" charset="0"/>
                <a:cs typeface="Arial" panose="020B0604020202020204" pitchFamily="34" charset="0"/>
              </a:rPr>
              <a:t>       take just as much time as the full calculation with an initial exact hessian</a:t>
            </a:r>
          </a:p>
          <a:p>
            <a:endParaRPr lang="en-GB" dirty="0">
              <a:latin typeface="Arial" panose="020B0604020202020204" pitchFamily="34" charset="0"/>
              <a:cs typeface="Arial" panose="020B0604020202020204" pitchFamily="34" charset="0"/>
            </a:endParaRPr>
          </a:p>
          <a:p>
            <a:pPr marL="342900" indent="-342900">
              <a:buAutoNum type="arabicPeriod" startAt="3"/>
            </a:pPr>
            <a:r>
              <a:rPr lang="en-GB" dirty="0">
                <a:latin typeface="Arial" panose="020B0604020202020204" pitchFamily="34" charset="0"/>
                <a:cs typeface="Arial" panose="020B0604020202020204" pitchFamily="34" charset="0"/>
              </a:rPr>
              <a:t> </a:t>
            </a:r>
            <a:r>
              <a:rPr lang="en-GB" dirty="0">
                <a:latin typeface="Consolas" panose="020B0609020204030204" pitchFamily="49" charset="0"/>
                <a:cs typeface="Arial" panose="020B0604020202020204" pitchFamily="34" charset="0"/>
              </a:rPr>
              <a:t>opt </a:t>
            </a:r>
            <a:r>
              <a:rPr lang="en-GB" dirty="0">
                <a:latin typeface="Arial" panose="020B0604020202020204" pitchFamily="34" charset="0"/>
                <a:cs typeface="Arial" panose="020B0604020202020204" pitchFamily="34" charset="0"/>
              </a:rPr>
              <a:t>can sometimes optimise to a different local minima than </a:t>
            </a:r>
            <a:r>
              <a:rPr lang="en-GB" dirty="0">
                <a:latin typeface="Consolas" panose="020B0609020204030204" pitchFamily="49" charset="0"/>
                <a:cs typeface="Arial" panose="020B0604020202020204" pitchFamily="34" charset="0"/>
              </a:rPr>
              <a:t>opt=</a:t>
            </a:r>
            <a:r>
              <a:rPr lang="en-GB" dirty="0" err="1">
                <a:latin typeface="Consolas" panose="020B0609020204030204" pitchFamily="49" charset="0"/>
                <a:cs typeface="Arial" panose="020B0604020202020204" pitchFamily="34" charset="0"/>
              </a:rPr>
              <a:t>calcfc</a:t>
            </a:r>
            <a:r>
              <a:rPr lang="en-GB" dirty="0">
                <a:latin typeface="Arial" panose="020B0604020202020204" pitchFamily="34" charset="0"/>
                <a:cs typeface="Arial" panose="020B0604020202020204" pitchFamily="34" charset="0"/>
              </a:rPr>
              <a:t>, as measured by           </a:t>
            </a:r>
            <a:r>
              <a:rPr lang="el-GR" dirty="0">
                <a:latin typeface="Arial" panose="020B0604020202020204" pitchFamily="34" charset="0"/>
                <a:cs typeface="Arial" panose="020B0604020202020204" pitchFamily="34" charset="0"/>
              </a:rPr>
              <a:t>Δ</a:t>
            </a:r>
            <a:r>
              <a:rPr lang="en-GB" dirty="0">
                <a:latin typeface="Arial" panose="020B0604020202020204" pitchFamily="34" charset="0"/>
                <a:cs typeface="Arial" panose="020B0604020202020204" pitchFamily="34" charset="0"/>
              </a:rPr>
              <a:t>G and heavy atom RMSD, and this minima can be higher in free energy (e.g. anti-</a:t>
            </a:r>
            <a:r>
              <a:rPr lang="en-GB" dirty="0" err="1">
                <a:latin typeface="Arial" panose="020B0604020202020204" pitchFamily="34" charset="0"/>
                <a:cs typeface="Arial" panose="020B0604020202020204" pitchFamily="34" charset="0"/>
              </a:rPr>
              <a:t>Houk</a:t>
            </a:r>
            <a:r>
              <a:rPr lang="en-GB" dirty="0">
                <a:latin typeface="Arial" panose="020B0604020202020204" pitchFamily="34" charset="0"/>
                <a:cs typeface="Arial" panose="020B0604020202020204" pitchFamily="34" charset="0"/>
              </a:rPr>
              <a:t>) or lower in free energy (e.g. </a:t>
            </a:r>
            <a:r>
              <a:rPr lang="en-GB" dirty="0" err="1">
                <a:latin typeface="Arial" panose="020B0604020202020204" pitchFamily="34" charset="0"/>
                <a:cs typeface="Arial" panose="020B0604020202020204" pitchFamily="34" charset="0"/>
              </a:rPr>
              <a:t>gobel</a:t>
            </a:r>
            <a:r>
              <a:rPr lang="en-GB" dirty="0">
                <a:latin typeface="Arial" panose="020B0604020202020204" pitchFamily="34" charset="0"/>
                <a:cs typeface="Arial" panose="020B0604020202020204" pitchFamily="34" charset="0"/>
              </a:rPr>
              <a:t> – although DFT is not a variational method)</a:t>
            </a:r>
          </a:p>
          <a:p>
            <a:pPr marL="342900" indent="-342900">
              <a:buAutoNum type="arabicPeriod" startAt="3"/>
            </a:pPr>
            <a:endParaRPr lang="en-GB" dirty="0">
              <a:latin typeface="Arial" panose="020B0604020202020204" pitchFamily="34" charset="0"/>
              <a:cs typeface="Arial" panose="020B0604020202020204" pitchFamily="34" charset="0"/>
            </a:endParaRPr>
          </a:p>
          <a:p>
            <a:pPr marL="342900" indent="-342900">
              <a:buAutoNum type="arabicPeriod" startAt="3"/>
            </a:pPr>
            <a:r>
              <a:rPr lang="en-GB" dirty="0">
                <a:latin typeface="Arial" panose="020B0604020202020204" pitchFamily="34" charset="0"/>
                <a:cs typeface="Arial" panose="020B0604020202020204" pitchFamily="34" charset="0"/>
              </a:rPr>
              <a:t>The </a:t>
            </a:r>
            <a:r>
              <a:rPr lang="en-GB" dirty="0">
                <a:latin typeface="Consolas" panose="020B0609020204030204" pitchFamily="49" charset="0"/>
                <a:cs typeface="Arial" panose="020B0604020202020204" pitchFamily="34" charset="0"/>
              </a:rPr>
              <a:t>opt</a:t>
            </a:r>
            <a:r>
              <a:rPr lang="en-GB" dirty="0">
                <a:latin typeface="Arial" panose="020B0604020202020204" pitchFamily="34" charset="0"/>
                <a:cs typeface="Arial" panose="020B0604020202020204" pitchFamily="34" charset="0"/>
              </a:rPr>
              <a:t> approximate Hessian is based on a simple valence force field, therefore an SQM Hessian initial guess may be able to more closely approximate the DFT Hessian and potentially alleviate the problem of multiple conformers, to some extent</a:t>
            </a:r>
            <a:endParaRPr lang="en-GB"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124972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476</Words>
  <Application>Microsoft Office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Consolas</vt:lpstr>
      <vt:lpstr>Office Theme</vt:lpstr>
      <vt:lpstr>Performance comparisons for Gaussian16 geometry optimisation with Hessians</vt:lpstr>
      <vt:lpstr>Data: Catalyst-20 (OPLS3e)</vt:lpstr>
      <vt:lpstr>Data: Dienes-9, Dienophiles-5, Intra-8 (OPLS3e)</vt:lpstr>
      <vt:lpstr>Level of theory: M062x/6-31G(d)</vt:lpstr>
      <vt:lpstr>Dienes-9: results</vt:lpstr>
      <vt:lpstr>Dienophiles-5: results</vt:lpstr>
      <vt:lpstr>Intra-8: results</vt:lpstr>
      <vt:lpstr>Catalysts-20: results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Proudfoot</dc:creator>
  <cp:lastModifiedBy>James Proudfoot</cp:lastModifiedBy>
  <cp:revision>4</cp:revision>
  <dcterms:created xsi:type="dcterms:W3CDTF">2023-12-14T16:34:00Z</dcterms:created>
  <dcterms:modified xsi:type="dcterms:W3CDTF">2025-02-09T12:35:32Z</dcterms:modified>
</cp:coreProperties>
</file>